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5" r:id="rId3"/>
    <p:sldId id="276" r:id="rId4"/>
    <p:sldId id="274" r:id="rId5"/>
    <p:sldId id="277" r:id="rId6"/>
    <p:sldId id="278" r:id="rId7"/>
    <p:sldId id="257" r:id="rId8"/>
    <p:sldId id="263" r:id="rId9"/>
    <p:sldId id="264" r:id="rId10"/>
    <p:sldId id="265" r:id="rId11"/>
    <p:sldId id="266" r:id="rId12"/>
    <p:sldId id="267" r:id="rId13"/>
    <p:sldId id="259" r:id="rId14"/>
    <p:sldId id="258" r:id="rId15"/>
    <p:sldId id="272" r:id="rId16"/>
    <p:sldId id="260" r:id="rId17"/>
    <p:sldId id="268" r:id="rId18"/>
    <p:sldId id="271" r:id="rId19"/>
    <p:sldId id="270" r:id="rId20"/>
    <p:sldId id="279" r:id="rId21"/>
    <p:sldId id="273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C59E2-D28D-42FB-87E0-F0D7025A9C53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C1BB8-5C84-4A54-AB6E-3C811DCD5E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47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639717-1A40-42AD-98E9-A7AC49B997C2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160956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8259E1-D5F0-4668-BA03-6B1D065448F5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354141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5404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5795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64625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237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1565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9578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2537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8873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2781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2647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2119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6790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96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9120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0029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1478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BD00D-E2D4-4AB6-ABC0-7C2C53A6201F}" type="datetimeFigureOut">
              <a:rPr lang="it-IT" smtClean="0"/>
              <a:pPr/>
              <a:t>28/05/2017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1A790B-8031-40F6-B4F3-59F9197674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31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images.google.it/imgres?imgurl=http://www.torinoscienza.it/img/200x200/it/s00/00/0006/000006c1.png&amp;imgrefurl=http://www.torinoscienza.it/dossier/apri?obj_id=4501&amp;h=141&amp;w=200&amp;sz=56&amp;hl=it&amp;start=2&amp;um=1&amp;tbnid=egatdpRw60upSM:&amp;tbnh=73&amp;tbnw=104&amp;prev=/images?q=mozzicone+di+sigaretta&amp;um=1&amp;hl=it&amp;sa=N" TargetMode="External"/><Relationship Id="rId7" Type="http://schemas.openxmlformats.org/officeDocument/2006/relationships/hyperlink" Target="http://images.google.it/imgres?imgurl=http://www.zibidosg.net/newsite2/modules/immagini/carta.jpg&amp;imgrefurl=http://www.zibidosg.net/newsite2/modules/wfsection/article.php?articleid=32&amp;h=211&amp;w=131&amp;sz=43&amp;hl=it&amp;start=6&amp;um=1&amp;tbnid=KwmlM7XwH5MlWM:&amp;tbnh=106&amp;tbnw=66&amp;prev=/images?q=giornali+e+riviste&amp;um=1&amp;hl=it" TargetMode="Externa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hyperlink" Target="http://images.google.it/imgres?imgurl=http://www.sicilianalistelli.it/immagini/vetro.jpg&amp;imgrefurl=http://www.sicilianalistelli.it/decalcomanie/vetro.shtml&amp;h=275&amp;w=309&amp;sz=9&amp;hl=it&amp;start=5&amp;um=1&amp;tbnid=qKQhlXbJrkdQvM:&amp;tbnh=104&amp;tbnw=117&amp;prev=/images?q=vetro&amp;um=1&amp;hl=it" TargetMode="External"/><Relationship Id="rId5" Type="http://schemas.openxmlformats.org/officeDocument/2006/relationships/hyperlink" Target="http://images.google.it/imgres?imgurl=http://www.rotocart.com/cmsrotocart/Pictures/toffly-plus-fazz6.jpg&amp;imgrefurl=http://www.rotocart.com/cmsrotocart/PagesFront/ElencoProdotti.jsp?categoria=2&amp;subcategoria=19&amp;riferimento=17&amp;h=221&amp;w=262&amp;sz=16&amp;hl=it&amp;start=5&amp;um=1&amp;tbnid=l5jR_ya7nu3_MM:&amp;tbnh=94&amp;tbnw=112&amp;prev=/images?q=fazzoletto+di+carta&amp;um=1&amp;hl=it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hyperlink" Target="http://images.google.it/imgres?imgurl=http://www.cosir.org/img_rifiuti/plastica.jpg&amp;imgrefurl=http://www.cosir.org/rifiuti.html&amp;h=514&amp;w=425&amp;sz=126&amp;hl=it&amp;start=1&amp;um=1&amp;tbnid=gA_kyMBGCjWvtM:&amp;tbnh=131&amp;tbnw=108&amp;prev=/images?q=plastica&amp;um=1&amp;hl=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42415" y="332656"/>
            <a:ext cx="6600451" cy="2262781"/>
          </a:xfrm>
        </p:spPr>
        <p:txBody>
          <a:bodyPr/>
          <a:lstStyle/>
          <a:p>
            <a:r>
              <a:rPr lang="it-IT" b="1" dirty="0" smtClean="0"/>
              <a:t>IL RIFIUTO COME RISORSA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42415" y="2565701"/>
            <a:ext cx="6600451" cy="112628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L’importanza della raccolta differenziata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09014" y="3222677"/>
            <a:ext cx="4968552" cy="3635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3705" y="1641538"/>
            <a:ext cx="4320480" cy="37776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it-IT" sz="1600" dirty="0" smtClean="0"/>
              <a:t>«qualsiasi </a:t>
            </a:r>
            <a:r>
              <a:rPr lang="it-IT" sz="1600" dirty="0"/>
              <a:t>operazione di recupero attraverso cui i materiali di rifiuto sono </a:t>
            </a:r>
            <a:r>
              <a:rPr lang="it-IT" sz="1600" b="1" dirty="0"/>
              <a:t>ritrattati per ottenere prodotti</a:t>
            </a:r>
            <a:r>
              <a:rPr lang="it-IT" sz="1600" dirty="0"/>
              <a:t>, materiali o sostanze da utilizzare per la loro funzione originaria o per altri fini</a:t>
            </a:r>
            <a:r>
              <a:rPr lang="it-IT" sz="1600" dirty="0" smtClean="0"/>
              <a:t>.»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it-IT" sz="1200" i="1" dirty="0"/>
              <a:t>Dir 2008/98/CE</a:t>
            </a:r>
          </a:p>
          <a:p>
            <a:pPr marL="0" indent="0" algn="ctr">
              <a:spcBef>
                <a:spcPts val="600"/>
              </a:spcBef>
              <a:buNone/>
            </a:pPr>
            <a:endParaRPr lang="it-IT" sz="1600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333" t="40171" r="-1333" b="48834"/>
          <a:stretch/>
        </p:blipFill>
        <p:spPr>
          <a:xfrm>
            <a:off x="2411760" y="464739"/>
            <a:ext cx="5400122" cy="504056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4788024" y="1052736"/>
            <a:ext cx="491842" cy="432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/>
          <a:srcRect l="-2666" t="51428" r="2666" b="37575"/>
          <a:stretch/>
        </p:blipFill>
        <p:spPr>
          <a:xfrm>
            <a:off x="2195736" y="3764044"/>
            <a:ext cx="5400122" cy="504056"/>
          </a:xfrm>
          <a:prstGeom prst="rect">
            <a:avLst/>
          </a:prstGeom>
        </p:spPr>
      </p:pic>
      <p:sp>
        <p:nvSpPr>
          <p:cNvPr id="16" name="Freccia in giù 15"/>
          <p:cNvSpPr/>
          <p:nvPr/>
        </p:nvSpPr>
        <p:spPr>
          <a:xfrm>
            <a:off x="4793892" y="4449106"/>
            <a:ext cx="491842" cy="432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2771800" y="5037908"/>
            <a:ext cx="453650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/>
              <a:t>qualsiasi operazione </a:t>
            </a:r>
            <a:r>
              <a:rPr lang="it-IT" sz="1600" dirty="0"/>
              <a:t>il cui principale risultato sia di permettere ai rifiuti di svolgere un </a:t>
            </a:r>
            <a:r>
              <a:rPr lang="it-IT" sz="1600" b="1" dirty="0"/>
              <a:t>ruolo utile sostituendo altri materiali</a:t>
            </a:r>
            <a:r>
              <a:rPr lang="it-IT" sz="1600" dirty="0"/>
              <a:t> che sarebbero stati altrimenti utilizzati per assolvere una particolare </a:t>
            </a:r>
            <a:r>
              <a:rPr lang="it-IT" sz="1600" dirty="0" smtClean="0"/>
              <a:t>funzione</a:t>
            </a:r>
          </a:p>
          <a:p>
            <a:pPr marL="0" indent="0" algn="r">
              <a:buNone/>
            </a:pPr>
            <a:r>
              <a:rPr lang="it-IT" sz="1200" i="1" dirty="0"/>
              <a:t>Dir </a:t>
            </a:r>
            <a:r>
              <a:rPr lang="it-IT" sz="1200" i="1" dirty="0" smtClean="0"/>
              <a:t>2008/98/CE</a:t>
            </a:r>
            <a:endParaRPr lang="it-IT" sz="1200" i="1" dirty="0"/>
          </a:p>
        </p:txBody>
      </p:sp>
      <p:sp>
        <p:nvSpPr>
          <p:cNvPr id="9" name="Rettangolo 8"/>
          <p:cNvSpPr/>
          <p:nvPr/>
        </p:nvSpPr>
        <p:spPr>
          <a:xfrm>
            <a:off x="2411760" y="5373216"/>
            <a:ext cx="4782425" cy="121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195736" y="5419160"/>
            <a:ext cx="3616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Esempi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999581" y="4881898"/>
            <a:ext cx="1244169" cy="1721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598" y="5113297"/>
            <a:ext cx="1021510" cy="1535056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3163323" y="5016198"/>
            <a:ext cx="2160240" cy="407316"/>
          </a:xfrm>
          <a:prstGeom prst="ellipse">
            <a:avLst/>
          </a:prstGeom>
          <a:solidFill>
            <a:schemeClr val="accent2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746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Segnaposto contenut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01651328"/>
              </p:ext>
            </p:extLst>
          </p:nvPr>
        </p:nvGraphicFramePr>
        <p:xfrm>
          <a:off x="1979712" y="260648"/>
          <a:ext cx="6048672" cy="6335272"/>
        </p:xfrm>
        <a:graphic>
          <a:graphicData uri="http://schemas.openxmlformats.org/drawingml/2006/table">
            <a:tbl>
              <a:tblPr/>
              <a:tblGrid>
                <a:gridCol w="6048672"/>
              </a:tblGrid>
              <a:tr h="3506040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R1: utilizzazione principale come </a:t>
                      </a:r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combustibile</a:t>
                      </a:r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 altro mezzo per produrre </a:t>
                      </a: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energia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R2</a:t>
                      </a:r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rigenerazione/recupero di </a:t>
                      </a: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solventi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R3</a:t>
                      </a:r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riciclo/recupero delle sostanze organiche non utilizzate come solventi (comprese le operazioni di compostaggio e altre trasformazioni </a:t>
                      </a: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biologiche)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R4</a:t>
                      </a:r>
                      <a:r>
                        <a:rPr lang="it-IT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riciclo/recupero dei metalli o dei composti </a:t>
                      </a:r>
                      <a:r>
                        <a:rPr lang="it-IT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metallici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R5</a:t>
                      </a:r>
                      <a:r>
                        <a:rPr lang="it-IT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riciclo/recupero di altre sostanze </a:t>
                      </a:r>
                      <a:r>
                        <a:rPr lang="it-IT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inorganiche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R6</a:t>
                      </a:r>
                      <a:r>
                        <a:rPr lang="it-IT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rigenerazione degli acidi o delle </a:t>
                      </a:r>
                      <a:r>
                        <a:rPr lang="it-IT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basi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R7</a:t>
                      </a:r>
                      <a:r>
                        <a:rPr lang="it-IT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recupero dei prodotti che servono a captare gli </a:t>
                      </a:r>
                      <a:r>
                        <a:rPr lang="it-IT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inquinanti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R8</a:t>
                      </a:r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recupero dei prodotti provenienti dai </a:t>
                      </a: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catalizzatori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R9</a:t>
                      </a:r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rigenerazione o altri </a:t>
                      </a:r>
                      <a:r>
                        <a:rPr lang="it-IT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reimpieghi degli </a:t>
                      </a:r>
                      <a:r>
                        <a:rPr lang="it-IT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oli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R10</a:t>
                      </a:r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spandimento sul suolo </a:t>
                      </a:r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beneficio </a:t>
                      </a: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dell’agricoltura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R11</a:t>
                      </a:r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utilizzazione di rifiuti ottenuti da una delle operazioni indicate da R1 a </a:t>
                      </a: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R10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R12</a:t>
                      </a:r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scambio di rifiuti per sottoporli a una delle operazioni indicate da R1 a </a:t>
                      </a: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R11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Char char=""/>
                      </a:pPr>
                      <a:r>
                        <a:rPr lang="it-IT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R13</a:t>
                      </a:r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messa in riserva di rifiuti per sottoporli a una delle operazioni indicate nei punti da R1 a R12 (escluso il deposito temporaneo, prima della raccolta, nel luogo in cui sono prodotti)</a:t>
                      </a:r>
                    </a:p>
                  </a:txBody>
                  <a:tcPr marL="56392" marR="56392" marT="28196" marB="2819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7EB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B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432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/>
          <p:cNvSpPr/>
          <p:nvPr/>
        </p:nvSpPr>
        <p:spPr>
          <a:xfrm>
            <a:off x="3119626" y="4653136"/>
            <a:ext cx="2316470" cy="407316"/>
          </a:xfrm>
          <a:prstGeom prst="ellipse">
            <a:avLst/>
          </a:prstGeom>
          <a:solidFill>
            <a:schemeClr val="accent2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771800" y="4934591"/>
            <a:ext cx="1092334" cy="343437"/>
          </a:xfrm>
          <a:prstGeom prst="ellipse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932040" y="5388493"/>
            <a:ext cx="1728192" cy="343437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3705" y="2996952"/>
            <a:ext cx="4320480" cy="37776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it-IT" b="1" i="1" dirty="0" smtClean="0"/>
              <a:t>Obiettivo ultimo: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it-IT" sz="1600" b="1" i="1" u="sng" dirty="0" smtClean="0"/>
              <a:t>RIDURRE AL MINIMO I VOLUMI CONFERITI IN DISCARICA!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it-IT" sz="1600" dirty="0" smtClean="0"/>
              <a:t>Anche </a:t>
            </a:r>
            <a:r>
              <a:rPr lang="it-IT" sz="1600" dirty="0"/>
              <a:t>quando controllata (ovvero a norma di legge), la discarica comporta elevati costi ambientali in termini di </a:t>
            </a:r>
            <a:r>
              <a:rPr lang="it-IT" sz="1600" b="1" dirty="0"/>
              <a:t>occupazione di suolo</a:t>
            </a:r>
            <a:r>
              <a:rPr lang="it-IT" sz="1600" dirty="0"/>
              <a:t>, produzione di </a:t>
            </a:r>
            <a:r>
              <a:rPr lang="it-IT" sz="1600" b="1" dirty="0"/>
              <a:t>diossina</a:t>
            </a:r>
            <a:r>
              <a:rPr lang="it-IT" sz="1600" dirty="0"/>
              <a:t> e di gas clima-alteranti, nonché il rilascio di inquinanti nel suolo e nella falda acquifera (</a:t>
            </a:r>
            <a:r>
              <a:rPr lang="it-IT" sz="1600" b="1" dirty="0" err="1"/>
              <a:t>percolamento</a:t>
            </a:r>
            <a:r>
              <a:rPr lang="it-IT" sz="1600" dirty="0"/>
              <a:t>).</a:t>
            </a:r>
            <a:endParaRPr lang="it-IT" sz="1600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-4000" t="62162" r="4000" b="6422"/>
          <a:stretch/>
        </p:blipFill>
        <p:spPr>
          <a:xfrm>
            <a:off x="2087963" y="476672"/>
            <a:ext cx="5400122" cy="1440160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4788024" y="2132856"/>
            <a:ext cx="491842" cy="432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2" y="184398"/>
            <a:ext cx="5068493" cy="2754616"/>
          </a:xfrm>
          <a:prstGeom prst="rect">
            <a:avLst/>
          </a:prstGeom>
        </p:spPr>
      </p:pic>
      <p:sp>
        <p:nvSpPr>
          <p:cNvPr id="5" name="AutoShape 2" descr="https://upload.wikimedia.org/wikipedia/it/5/5e/Carcinogen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10" y="3178027"/>
            <a:ext cx="2947267" cy="2950217"/>
          </a:xfrm>
          <a:prstGeom prst="rect">
            <a:avLst/>
          </a:prstGeom>
        </p:spPr>
      </p:pic>
      <p:pic>
        <p:nvPicPr>
          <p:cNvPr id="4100" name="Picture 4" descr="percolato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398"/>
            <a:ext cx="2330702" cy="3105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isultati immagini per emoticon ur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62" y="4170476"/>
            <a:ext cx="2532254" cy="2630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ccia in su 7"/>
          <p:cNvSpPr/>
          <p:nvPr/>
        </p:nvSpPr>
        <p:spPr>
          <a:xfrm rot="20406352">
            <a:off x="3757024" y="2974829"/>
            <a:ext cx="216024" cy="16561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su 18"/>
          <p:cNvSpPr/>
          <p:nvPr/>
        </p:nvSpPr>
        <p:spPr>
          <a:xfrm rot="1581568">
            <a:off x="6273072" y="3298841"/>
            <a:ext cx="216024" cy="20582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su 19"/>
          <p:cNvSpPr/>
          <p:nvPr/>
        </p:nvSpPr>
        <p:spPr>
          <a:xfrm rot="16200000">
            <a:off x="2468150" y="4944935"/>
            <a:ext cx="216024" cy="3227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12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254157"/>
            <a:ext cx="6589199" cy="1280890"/>
          </a:xfrm>
        </p:spPr>
        <p:txBody>
          <a:bodyPr/>
          <a:lstStyle/>
          <a:p>
            <a:r>
              <a:rPr lang="it-IT" dirty="0" smtClean="0"/>
              <a:t>MODALITÀ DI RACCOLTA DIFFERENZIATA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22308"/>
            <a:ext cx="7704856" cy="5047051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Raccolta stradale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sz="1600" dirty="0"/>
              <a:t>il cittadino porta i vari materiali nei cassonetti </a:t>
            </a:r>
            <a:endParaRPr lang="it-IT" sz="1600" dirty="0" smtClean="0"/>
          </a:p>
          <a:p>
            <a:pPr marL="0" indent="0">
              <a:buNone/>
            </a:pPr>
            <a:r>
              <a:rPr lang="it-IT" sz="1600" dirty="0"/>
              <a:t>	</a:t>
            </a:r>
            <a:r>
              <a:rPr lang="it-IT" sz="1600" dirty="0" smtClean="0"/>
              <a:t>disposti in strada</a:t>
            </a:r>
            <a:endParaRPr lang="it-IT" sz="1600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Raccolta </a:t>
            </a:r>
            <a:r>
              <a:rPr lang="it-IT" dirty="0" err="1" smtClean="0"/>
              <a:t>multimateriale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sz="1600" dirty="0"/>
              <a:t>in uno stesso sacco vengono raccolti </a:t>
            </a:r>
            <a:endParaRPr lang="it-IT" sz="1600" dirty="0" smtClean="0"/>
          </a:p>
          <a:p>
            <a:pPr marL="0" indent="0">
              <a:buNone/>
            </a:pPr>
            <a:r>
              <a:rPr lang="it-IT" sz="1600" dirty="0"/>
              <a:t>	</a:t>
            </a:r>
            <a:r>
              <a:rPr lang="it-IT" sz="1600" dirty="0" smtClean="0"/>
              <a:t>tutti </a:t>
            </a:r>
            <a:r>
              <a:rPr lang="it-IT" sz="1600" dirty="0"/>
              <a:t>i materiali </a:t>
            </a:r>
            <a:r>
              <a:rPr lang="it-IT" sz="1600" dirty="0" smtClean="0"/>
              <a:t>riciclabili</a:t>
            </a:r>
            <a:r>
              <a:rPr lang="it-IT" sz="1600" dirty="0"/>
              <a:t>; l’impianto di </a:t>
            </a:r>
            <a:endParaRPr lang="it-IT" sz="1600" dirty="0" smtClean="0"/>
          </a:p>
          <a:p>
            <a:pPr marL="0" indent="0">
              <a:buNone/>
            </a:pPr>
            <a:r>
              <a:rPr lang="it-IT" sz="1600" dirty="0"/>
              <a:t>	</a:t>
            </a:r>
            <a:r>
              <a:rPr lang="it-IT" sz="1600" dirty="0" smtClean="0"/>
              <a:t>destino </a:t>
            </a:r>
            <a:r>
              <a:rPr lang="it-IT" sz="1600" dirty="0"/>
              <a:t>si occuperà della </a:t>
            </a:r>
            <a:r>
              <a:rPr lang="it-IT" sz="1600" dirty="0" smtClean="0"/>
              <a:t>cernita </a:t>
            </a:r>
            <a:r>
              <a:rPr lang="it-IT" sz="1600" dirty="0"/>
              <a:t>e </a:t>
            </a:r>
          </a:p>
          <a:p>
            <a:pPr marL="0" indent="0">
              <a:buNone/>
            </a:pPr>
            <a:r>
              <a:rPr lang="it-IT" sz="1600" dirty="0" smtClean="0"/>
              <a:t>	della </a:t>
            </a:r>
            <a:r>
              <a:rPr lang="it-IT" sz="1600" dirty="0"/>
              <a:t>divisione per materiale</a:t>
            </a:r>
          </a:p>
        </p:txBody>
      </p:sp>
      <p:pic>
        <p:nvPicPr>
          <p:cNvPr id="2050" name="Picture 2" descr="Risultati immagini per raccolta differenzi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61" y="1287502"/>
            <a:ext cx="2758555" cy="1589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raccolta differenziata porta a po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31" y="2996952"/>
            <a:ext cx="2297350" cy="172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4068144" y="3212976"/>
            <a:ext cx="659198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700" dirty="0" smtClean="0"/>
              <a:t>Raccolta porta a porta</a:t>
            </a:r>
          </a:p>
          <a:p>
            <a:pPr marL="457200" lvl="1" indent="0">
              <a:buFont typeface="Wingdings 3" charset="2"/>
              <a:buNone/>
            </a:pPr>
            <a:r>
              <a:rPr lang="it-IT" sz="1500" dirty="0" smtClean="0"/>
              <a:t>il servizio di raccolta preleva i </a:t>
            </a:r>
          </a:p>
          <a:p>
            <a:pPr marL="457200" lvl="1" indent="0">
              <a:buFont typeface="Wingdings 3" charset="2"/>
              <a:buNone/>
            </a:pPr>
            <a:r>
              <a:rPr lang="it-IT" sz="1500" dirty="0" smtClean="0"/>
              <a:t>vari materiali «a domicilio» </a:t>
            </a:r>
          </a:p>
        </p:txBody>
      </p:sp>
      <p:pic>
        <p:nvPicPr>
          <p:cNvPr id="2054" name="Picture 6" descr="Risultati immagini per raccolta multimateri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17" y="4930170"/>
            <a:ext cx="2201887" cy="1629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1" y="624110"/>
            <a:ext cx="7200800" cy="1280890"/>
          </a:xfrm>
        </p:spPr>
        <p:txBody>
          <a:bodyPr/>
          <a:lstStyle/>
          <a:p>
            <a:r>
              <a:rPr lang="it-IT" dirty="0" smtClean="0"/>
              <a:t>LA CLASSIFICAZIONE DEI RIFIUTI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1491" y="2053221"/>
            <a:ext cx="3888432" cy="377762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t-IT" sz="1100" dirty="0" smtClean="0"/>
              <a:t>Rifiuto urbano</a:t>
            </a:r>
          </a:p>
          <a:p>
            <a:pPr lvl="1">
              <a:spcBef>
                <a:spcPts val="600"/>
              </a:spcBef>
            </a:pPr>
            <a:r>
              <a:rPr lang="it-IT" sz="1000" dirty="0" smtClean="0"/>
              <a:t>i rifiuti </a:t>
            </a:r>
            <a:r>
              <a:rPr lang="it-IT" sz="1000" dirty="0"/>
              <a:t>domestici, anche ingombranti, provenienti da locali e luoghi adibiti ad uso di </a:t>
            </a:r>
            <a:r>
              <a:rPr lang="it-IT" sz="1000" b="1" dirty="0"/>
              <a:t>civile abitazione</a:t>
            </a:r>
            <a:r>
              <a:rPr lang="it-IT" sz="1000" dirty="0" smtClean="0"/>
              <a:t>;</a:t>
            </a:r>
          </a:p>
          <a:p>
            <a:pPr lvl="1">
              <a:spcBef>
                <a:spcPts val="600"/>
              </a:spcBef>
            </a:pPr>
            <a:r>
              <a:rPr lang="it-IT" sz="1000" dirty="0"/>
              <a:t>i rifiuti non pericolosi provenienti da locali e luoghi adibiti ad usi diversi da quelli di </a:t>
            </a:r>
            <a:r>
              <a:rPr lang="it-IT" sz="1000" dirty="0" smtClean="0"/>
              <a:t>civile abitazione, </a:t>
            </a:r>
            <a:r>
              <a:rPr lang="it-IT" sz="1000" b="1" dirty="0" smtClean="0"/>
              <a:t>assimilati </a:t>
            </a:r>
            <a:r>
              <a:rPr lang="it-IT" sz="1000" b="1" dirty="0"/>
              <a:t>ai rifiuti urbani per qualità e </a:t>
            </a:r>
            <a:r>
              <a:rPr lang="it-IT" sz="1000" b="1" dirty="0" smtClean="0"/>
              <a:t>quantità</a:t>
            </a:r>
            <a:r>
              <a:rPr lang="it-IT" sz="1000" dirty="0" smtClean="0"/>
              <a:t>;</a:t>
            </a:r>
            <a:endParaRPr lang="it-IT" sz="1000" dirty="0"/>
          </a:p>
          <a:p>
            <a:pPr lvl="1">
              <a:spcBef>
                <a:spcPts val="600"/>
              </a:spcBef>
            </a:pPr>
            <a:r>
              <a:rPr lang="it-IT" sz="1000" dirty="0"/>
              <a:t>i rifiuti provenienti dallo </a:t>
            </a:r>
            <a:r>
              <a:rPr lang="it-IT" sz="1000" b="1" dirty="0"/>
              <a:t>spazzamento delle </a:t>
            </a:r>
            <a:r>
              <a:rPr lang="it-IT" sz="1000" b="1" dirty="0" smtClean="0"/>
              <a:t>strade</a:t>
            </a:r>
            <a:r>
              <a:rPr lang="it-IT" sz="1000" dirty="0"/>
              <a:t>;</a:t>
            </a:r>
          </a:p>
          <a:p>
            <a:pPr lvl="1">
              <a:spcBef>
                <a:spcPts val="600"/>
              </a:spcBef>
            </a:pPr>
            <a:r>
              <a:rPr lang="it-IT" sz="1000" dirty="0" smtClean="0"/>
              <a:t>i </a:t>
            </a:r>
            <a:r>
              <a:rPr lang="it-IT" sz="1000" b="1" dirty="0"/>
              <a:t>rifiuti vegetali</a:t>
            </a:r>
            <a:r>
              <a:rPr lang="it-IT" sz="1000" dirty="0"/>
              <a:t> provenienti da aree verdi, quali giardini, parchi e aree cimiteriali</a:t>
            </a:r>
            <a:r>
              <a:rPr lang="it-IT" sz="1000" dirty="0" smtClean="0"/>
              <a:t>;		</a:t>
            </a:r>
            <a:endParaRPr lang="it-IT" sz="1000" dirty="0"/>
          </a:p>
          <a:p>
            <a:pPr lvl="1">
              <a:spcBef>
                <a:spcPts val="600"/>
              </a:spcBef>
            </a:pPr>
            <a:endParaRPr lang="it-IT" sz="1000" dirty="0" smtClean="0"/>
          </a:p>
          <a:p>
            <a:pPr>
              <a:spcBef>
                <a:spcPts val="600"/>
              </a:spcBef>
            </a:pPr>
            <a:r>
              <a:rPr lang="it-IT" sz="1100" dirty="0" smtClean="0"/>
              <a:t>Rifiuto speciale</a:t>
            </a:r>
          </a:p>
          <a:p>
            <a:pPr lvl="1">
              <a:spcBef>
                <a:spcPts val="600"/>
              </a:spcBef>
            </a:pPr>
            <a:r>
              <a:rPr lang="it-IT" sz="1000" dirty="0" smtClean="0"/>
              <a:t>i </a:t>
            </a:r>
            <a:r>
              <a:rPr lang="it-IT" sz="1000" dirty="0"/>
              <a:t>rifiuti da attività agricole e agro-industriali</a:t>
            </a:r>
          </a:p>
          <a:p>
            <a:pPr lvl="1">
              <a:spcBef>
                <a:spcPts val="600"/>
              </a:spcBef>
            </a:pPr>
            <a:r>
              <a:rPr lang="it-IT" sz="1000" dirty="0"/>
              <a:t>i rifiuti derivanti dalle attività di demolizione, </a:t>
            </a:r>
            <a:r>
              <a:rPr lang="it-IT" sz="1000" dirty="0" smtClean="0"/>
              <a:t>costruzione (…)</a:t>
            </a:r>
            <a:endParaRPr lang="it-IT" sz="1000" dirty="0"/>
          </a:p>
          <a:p>
            <a:pPr lvl="1">
              <a:spcBef>
                <a:spcPts val="600"/>
              </a:spcBef>
            </a:pPr>
            <a:r>
              <a:rPr lang="it-IT" sz="1000" dirty="0"/>
              <a:t>i rifiuti da lavorazioni industriali</a:t>
            </a:r>
          </a:p>
          <a:p>
            <a:pPr lvl="1">
              <a:spcBef>
                <a:spcPts val="600"/>
              </a:spcBef>
            </a:pPr>
            <a:r>
              <a:rPr lang="it-IT" sz="1000" dirty="0"/>
              <a:t>i rifiuti da lavorazioni </a:t>
            </a:r>
            <a:r>
              <a:rPr lang="it-IT" sz="1000" dirty="0" smtClean="0"/>
              <a:t>commerciali</a:t>
            </a:r>
          </a:p>
          <a:p>
            <a:pPr lvl="1">
              <a:spcBef>
                <a:spcPts val="600"/>
              </a:spcBef>
            </a:pPr>
            <a:r>
              <a:rPr lang="it-IT" sz="1000" dirty="0" err="1" smtClean="0"/>
              <a:t>Ecc</a:t>
            </a:r>
            <a:r>
              <a:rPr lang="it-IT" sz="1000" dirty="0" smtClean="0"/>
              <a:t>…</a:t>
            </a:r>
            <a:r>
              <a:rPr lang="it-IT" sz="400" dirty="0"/>
              <a:t/>
            </a:r>
            <a:br>
              <a:rPr lang="it-IT" sz="400" dirty="0"/>
            </a:br>
            <a:endParaRPr lang="it-IT" sz="400" dirty="0"/>
          </a:p>
          <a:p>
            <a:pPr>
              <a:spcBef>
                <a:spcPts val="600"/>
              </a:spcBef>
            </a:pPr>
            <a:endParaRPr lang="it-IT" sz="1100" dirty="0" smtClean="0"/>
          </a:p>
          <a:p>
            <a:pPr>
              <a:spcBef>
                <a:spcPts val="600"/>
              </a:spcBef>
            </a:pPr>
            <a:endParaRPr lang="it-IT" sz="1100" dirty="0" smtClean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151491" y="1412776"/>
            <a:ext cx="363653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dirty="0" smtClean="0"/>
              <a:t>PER PROVENIENZA</a:t>
            </a:r>
            <a:endParaRPr lang="it-IT" sz="24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896036" y="2042470"/>
            <a:ext cx="3888432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1100" dirty="0" smtClean="0"/>
              <a:t>Rifiuto pericoloso</a:t>
            </a:r>
          </a:p>
          <a:p>
            <a:pPr lvl="1">
              <a:spcBef>
                <a:spcPts val="600"/>
              </a:spcBef>
            </a:pPr>
            <a:r>
              <a:rPr lang="it-IT" sz="1000" i="1" dirty="0"/>
              <a:t>Di norma sono pericolosi i rifiuti </a:t>
            </a:r>
            <a:r>
              <a:rPr lang="it-IT" sz="1000" b="1" i="1" dirty="0"/>
              <a:t>non domestici </a:t>
            </a:r>
            <a:r>
              <a:rPr lang="it-IT" sz="1000" i="1" dirty="0"/>
              <a:t>che nell'elenco dei rifiuti </a:t>
            </a:r>
            <a:r>
              <a:rPr lang="it-IT" sz="1000" i="1" dirty="0" smtClean="0"/>
              <a:t>(…) sono </a:t>
            </a:r>
            <a:r>
              <a:rPr lang="it-IT" sz="1000" i="1" dirty="0"/>
              <a:t>contrassegnati con un asterisco</a:t>
            </a:r>
            <a:r>
              <a:rPr lang="it-IT" sz="1000" dirty="0"/>
              <a:t> (art. 184, comma 5 del </a:t>
            </a:r>
            <a:r>
              <a:rPr lang="it-IT" sz="1000" dirty="0" err="1"/>
              <a:t>D.Lgs.</a:t>
            </a:r>
            <a:r>
              <a:rPr lang="it-IT" sz="1000" dirty="0"/>
              <a:t> 152/2006</a:t>
            </a:r>
            <a:r>
              <a:rPr lang="it-IT" sz="1000" dirty="0" smtClean="0"/>
              <a:t>).</a:t>
            </a:r>
          </a:p>
          <a:p>
            <a:pPr lvl="1">
              <a:spcBef>
                <a:spcPts val="600"/>
              </a:spcBef>
            </a:pPr>
            <a:r>
              <a:rPr lang="it-IT" sz="1000" dirty="0"/>
              <a:t>Sono pericolosi ai sensi della decisione 2000/532/CE e del D. </a:t>
            </a:r>
            <a:r>
              <a:rPr lang="it-IT" sz="1000" dirty="0" err="1"/>
              <a:t>Lgs</a:t>
            </a:r>
            <a:r>
              <a:rPr lang="it-IT" sz="1000" dirty="0"/>
              <a:t> 152/06 i rifiuti che presentano una o più delle seguenti caratteristiche di pericolosità</a:t>
            </a:r>
            <a:r>
              <a:rPr lang="it-IT" sz="1000" dirty="0" smtClean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1100" dirty="0" smtClean="0"/>
              <a:t>		HP1 </a:t>
            </a:r>
            <a:r>
              <a:rPr lang="it-IT" sz="1100" b="1" dirty="0" smtClean="0"/>
              <a:t>Esplosivo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HP2 </a:t>
            </a:r>
            <a:r>
              <a:rPr lang="it-IT" sz="1100" b="1" dirty="0" smtClean="0"/>
              <a:t>Comburente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HP3 </a:t>
            </a:r>
            <a:r>
              <a:rPr lang="it-IT" sz="1100" b="1" dirty="0" smtClean="0"/>
              <a:t>Infiammabile</a:t>
            </a:r>
            <a:endParaRPr lang="it-IT" sz="1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HP4 </a:t>
            </a:r>
            <a:r>
              <a:rPr lang="it-IT" sz="1100" b="1" dirty="0" smtClean="0"/>
              <a:t>Irritante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HP5 </a:t>
            </a:r>
            <a:r>
              <a:rPr lang="it-IT" sz="1100" b="1" dirty="0" smtClean="0"/>
              <a:t>Nocivo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HP6 </a:t>
            </a:r>
            <a:r>
              <a:rPr lang="it-IT" sz="1100" b="1" dirty="0" smtClean="0"/>
              <a:t>Tossico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HP7 </a:t>
            </a:r>
            <a:r>
              <a:rPr lang="it-IT" sz="1100" b="1" dirty="0" smtClean="0"/>
              <a:t>Cancerogeno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HP8 </a:t>
            </a:r>
            <a:r>
              <a:rPr lang="it-IT" sz="1100" b="1" dirty="0" smtClean="0"/>
              <a:t>Corrosivo</a:t>
            </a:r>
            <a:endParaRPr lang="it-IT" sz="11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HP9 </a:t>
            </a:r>
            <a:r>
              <a:rPr lang="it-IT" sz="1100" b="1" dirty="0" smtClean="0"/>
              <a:t>Infettivo</a:t>
            </a:r>
            <a:endParaRPr lang="it-IT" sz="11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HP10 </a:t>
            </a:r>
            <a:r>
              <a:rPr lang="it-IT" sz="1100" b="1" dirty="0" smtClean="0"/>
              <a:t>Tossico </a:t>
            </a:r>
            <a:r>
              <a:rPr lang="it-IT" sz="1100" b="1" dirty="0"/>
              <a:t>per la </a:t>
            </a:r>
            <a:r>
              <a:rPr lang="it-IT" sz="1100" b="1" dirty="0" smtClean="0"/>
              <a:t>riproduzione</a:t>
            </a:r>
            <a:r>
              <a:rPr lang="it-IT" sz="11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HP11 </a:t>
            </a:r>
            <a:r>
              <a:rPr lang="it-IT" sz="1100" b="1" dirty="0" smtClean="0"/>
              <a:t>Mutageno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HP12 </a:t>
            </a:r>
            <a:r>
              <a:rPr lang="it-IT" sz="1100" b="1" dirty="0" smtClean="0"/>
              <a:t>Liberazione di gas a tossicità acuta</a:t>
            </a:r>
            <a:r>
              <a:rPr lang="it-IT" sz="1100" dirty="0"/>
              <a:t/>
            </a:r>
            <a:br>
              <a:rPr lang="it-IT" sz="1100" dirty="0"/>
            </a:br>
            <a:r>
              <a:rPr lang="it-IT" sz="1100" dirty="0" smtClean="0"/>
              <a:t>		HP13 </a:t>
            </a:r>
            <a:r>
              <a:rPr lang="it-IT" sz="1100" b="1" dirty="0" smtClean="0"/>
              <a:t>Sensibilizzanti</a:t>
            </a:r>
            <a:endParaRPr lang="it-IT" sz="11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HP14 </a:t>
            </a:r>
            <a:r>
              <a:rPr lang="it-IT" sz="1100" b="1" dirty="0" err="1" smtClean="0"/>
              <a:t>Ecotossico</a:t>
            </a:r>
            <a:endParaRPr lang="it-IT" sz="1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100" dirty="0" smtClean="0"/>
              <a:t>		HP15 </a:t>
            </a:r>
            <a:r>
              <a:rPr lang="it-IT" sz="1100" dirty="0"/>
              <a:t>"</a:t>
            </a:r>
            <a:r>
              <a:rPr lang="it-IT" sz="1100" dirty="0" smtClean="0"/>
              <a:t>altro"</a:t>
            </a:r>
          </a:p>
          <a:p>
            <a:pPr>
              <a:spcBef>
                <a:spcPts val="600"/>
              </a:spcBef>
            </a:pPr>
            <a:r>
              <a:rPr lang="it-IT" sz="1100" dirty="0" smtClean="0"/>
              <a:t>Rifiuto non pericoloso</a:t>
            </a:r>
          </a:p>
          <a:p>
            <a:pPr marL="0" indent="0">
              <a:spcBef>
                <a:spcPts val="600"/>
              </a:spcBef>
              <a:buNone/>
            </a:pPr>
            <a:endParaRPr lang="it-IT" sz="1100" dirty="0" smtClean="0"/>
          </a:p>
          <a:p>
            <a:pPr>
              <a:spcBef>
                <a:spcPts val="600"/>
              </a:spcBef>
            </a:pPr>
            <a:endParaRPr lang="it-IT" sz="11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896036" y="1402025"/>
            <a:ext cx="363653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dirty="0" smtClean="0"/>
              <a:t>PER PERICOLOSITA’</a:t>
            </a:r>
            <a:endParaRPr lang="it-IT" sz="2400" dirty="0"/>
          </a:p>
        </p:txBody>
      </p:sp>
      <p:sp>
        <p:nvSpPr>
          <p:cNvPr id="9" name="Ovale 8"/>
          <p:cNvSpPr/>
          <p:nvPr/>
        </p:nvSpPr>
        <p:spPr>
          <a:xfrm>
            <a:off x="7524328" y="2276872"/>
            <a:ext cx="1134191" cy="262027"/>
          </a:xfrm>
          <a:prstGeom prst="ellipse">
            <a:avLst/>
          </a:prstGeom>
          <a:solidFill>
            <a:schemeClr val="accent2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 descr="Risultati immagini per tv catod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" y="1488219"/>
            <a:ext cx="2153526" cy="2114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frigorif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77" y="373075"/>
            <a:ext cx="5216050" cy="3478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condiziona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90" y="165773"/>
            <a:ext cx="379095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sultati immagini per p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69" y="2249276"/>
            <a:ext cx="2939796" cy="2034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isultati immagini per 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39" y="3602670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11" y="3926606"/>
            <a:ext cx="5127479" cy="257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Anche a casa quindi abbiamo rifiuti pericolosi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9174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it-IT" b="1" dirty="0" smtClean="0"/>
              <a:t>Televisori CRT</a:t>
            </a:r>
            <a:r>
              <a:rPr lang="it-IT" dirty="0" smtClean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 smtClean="0"/>
              <a:t>contengono metalli pesanti, possono esplodere agli urti, (HP5 – HP6- HP14)</a:t>
            </a:r>
          </a:p>
          <a:p>
            <a:pPr>
              <a:spcBef>
                <a:spcPts val="600"/>
              </a:spcBef>
            </a:pPr>
            <a:r>
              <a:rPr lang="it-IT" b="1" dirty="0" smtClean="0"/>
              <a:t>Pile</a:t>
            </a:r>
            <a:r>
              <a:rPr lang="it-IT" dirty="0" smtClean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 smtClean="0"/>
              <a:t>Contengono metalli pesanti (HP8)</a:t>
            </a:r>
          </a:p>
          <a:p>
            <a:pPr>
              <a:spcBef>
                <a:spcPts val="600"/>
              </a:spcBef>
            </a:pPr>
            <a:r>
              <a:rPr lang="it-IT" b="1" dirty="0" smtClean="0"/>
              <a:t>Lampade</a:t>
            </a:r>
            <a:r>
              <a:rPr lang="it-IT" dirty="0" smtClean="0"/>
              <a:t> a neon, a basso consumo, alogene: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 smtClean="0"/>
              <a:t>Contengono mercurio </a:t>
            </a:r>
            <a:r>
              <a:rPr lang="it-IT" dirty="0" err="1" smtClean="0"/>
              <a:t>liquidio</a:t>
            </a:r>
            <a:r>
              <a:rPr lang="it-IT" dirty="0" smtClean="0"/>
              <a:t> e/o aeriforme (HP6)</a:t>
            </a:r>
          </a:p>
          <a:p>
            <a:pPr>
              <a:spcBef>
                <a:spcPts val="600"/>
              </a:spcBef>
            </a:pPr>
            <a:r>
              <a:rPr lang="it-IT" b="1" dirty="0" smtClean="0"/>
              <a:t>Frigoriferi</a:t>
            </a:r>
            <a:r>
              <a:rPr lang="it-IT" dirty="0" smtClean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 smtClean="0"/>
              <a:t>Contengono gas espandente nelle schiume poliuretaniche e gas refrigerante contenuto nei circuiti di refrigerazione, CFC nei compressori, PCB nei condensatori, mercurio (HP6 – HP14)</a:t>
            </a:r>
          </a:p>
          <a:p>
            <a:pPr>
              <a:spcBef>
                <a:spcPts val="600"/>
              </a:spcBef>
              <a:buNone/>
            </a:pPr>
            <a:r>
              <a:rPr lang="it-IT" dirty="0" smtClean="0"/>
              <a:t> </a:t>
            </a:r>
          </a:p>
          <a:p>
            <a:pPr>
              <a:spcBef>
                <a:spcPts val="600"/>
              </a:spcBef>
              <a:buNone/>
            </a:pPr>
            <a:r>
              <a:rPr lang="it-IT" b="1" dirty="0" smtClean="0"/>
              <a:t>Non possiamo smaltirli con la raccolta differenziata… </a:t>
            </a:r>
          </a:p>
          <a:p>
            <a:pPr algn="ctr">
              <a:spcBef>
                <a:spcPts val="600"/>
              </a:spcBef>
              <a:buNone/>
            </a:pPr>
            <a:r>
              <a:rPr lang="it-IT" b="1" dirty="0" smtClean="0"/>
              <a:t>Come fare?</a:t>
            </a:r>
            <a:endParaRPr lang="it-IT" b="1" dirty="0"/>
          </a:p>
        </p:txBody>
      </p:sp>
      <p:pic>
        <p:nvPicPr>
          <p:cNvPr id="4" name="Picture 18" descr="Risultati immagini per 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0"/>
            <a:ext cx="1714512" cy="2286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2886" y="569717"/>
            <a:ext cx="6589199" cy="1280890"/>
          </a:xfrm>
        </p:spPr>
        <p:txBody>
          <a:bodyPr/>
          <a:lstStyle/>
          <a:p>
            <a:pPr algn="ctr"/>
            <a:r>
              <a:rPr lang="it-IT" dirty="0" smtClean="0"/>
              <a:t>L’ISOLA ECOLOGICA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59104" y="1288111"/>
            <a:ext cx="6591985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1700" dirty="0"/>
              <a:t>È un'area recintata e sorvegliata, attrezzata per la raccolta differenziata dei rifiuti, disponibile in molti comuni italiani. I cittadini, durante l'orario di apertura, possono portare </a:t>
            </a:r>
            <a:r>
              <a:rPr lang="it-IT" sz="1700" u="sng" dirty="0" smtClean="0"/>
              <a:t>anche</a:t>
            </a:r>
            <a:r>
              <a:rPr lang="it-IT" sz="1700" dirty="0" smtClean="0"/>
              <a:t> rifiuti </a:t>
            </a:r>
            <a:r>
              <a:rPr lang="it-IT" sz="1700" dirty="0"/>
              <a:t>non smaltibili tramite il normale sistema di </a:t>
            </a:r>
            <a:r>
              <a:rPr lang="it-IT" sz="1700" dirty="0" smtClean="0"/>
              <a:t>raccolta</a:t>
            </a:r>
            <a:r>
              <a:rPr lang="it-IT" sz="1700" dirty="0"/>
              <a:t> </a:t>
            </a:r>
            <a:r>
              <a:rPr lang="it-IT" sz="1700" dirty="0" smtClean="0"/>
              <a:t>ad esempio rifiuti ingombranti, RAEE (rifiuti da apparecchiature elettriche ed elettroniche), batterie ed oli esausti.</a:t>
            </a:r>
          </a:p>
        </p:txBody>
      </p:sp>
      <p:pic>
        <p:nvPicPr>
          <p:cNvPr id="3074" name="Picture 2" descr="centro raccolta rifiu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30" y="3636983"/>
            <a:ext cx="6477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018940"/>
          </a:xfrm>
        </p:spPr>
        <p:txBody>
          <a:bodyPr>
            <a:noAutofit/>
          </a:bodyPr>
          <a:lstStyle/>
          <a:p>
            <a:r>
              <a:rPr lang="it-IT" sz="2400" dirty="0" smtClean="0"/>
              <a:t>E se qualcuno dice “tanto poi i rifiuti vengono riuniti” dimostrate loro </a:t>
            </a:r>
            <a:r>
              <a:rPr lang="it-IT" sz="2400" dirty="0" err="1" smtClean="0"/>
              <a:t>che…</a:t>
            </a:r>
            <a:endParaRPr lang="it-IT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700808"/>
            <a:ext cx="7318272" cy="453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557338"/>
            <a:ext cx="7000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630363"/>
            <a:ext cx="823913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3213100"/>
            <a:ext cx="1150937" cy="86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3213100"/>
            <a:ext cx="893763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4652963"/>
            <a:ext cx="1203325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5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5300663"/>
            <a:ext cx="1539875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9975" y="4868863"/>
            <a:ext cx="957263" cy="122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8858" name="AutoShape 9"/>
          <p:cNvSpPr>
            <a:spLocks noChangeArrowheads="1"/>
          </p:cNvSpPr>
          <p:nvPr/>
        </p:nvSpPr>
        <p:spPr bwMode="auto">
          <a:xfrm>
            <a:off x="3995738" y="1916113"/>
            <a:ext cx="1081087" cy="360362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59" name="AutoShape 10"/>
          <p:cNvSpPr>
            <a:spLocks noChangeArrowheads="1"/>
          </p:cNvSpPr>
          <p:nvPr/>
        </p:nvSpPr>
        <p:spPr bwMode="auto">
          <a:xfrm>
            <a:off x="3995738" y="3500438"/>
            <a:ext cx="1081087" cy="360362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60" name="AutoShape 11"/>
          <p:cNvSpPr>
            <a:spLocks noChangeArrowheads="1"/>
          </p:cNvSpPr>
          <p:nvPr/>
        </p:nvSpPr>
        <p:spPr bwMode="auto">
          <a:xfrm>
            <a:off x="3995738" y="5300663"/>
            <a:ext cx="1081087" cy="360362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1619250" y="2565400"/>
            <a:ext cx="619311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7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Da </a:t>
            </a:r>
            <a:r>
              <a:rPr lang="en-GB" dirty="0" err="1">
                <a:solidFill>
                  <a:srgbClr val="000000"/>
                </a:solidFill>
              </a:rPr>
              <a:t>lattina</a:t>
            </a:r>
            <a:r>
              <a:rPr lang="en-GB" dirty="0">
                <a:solidFill>
                  <a:srgbClr val="000000"/>
                </a:solidFill>
              </a:rPr>
              <a:t> di </a:t>
            </a:r>
            <a:r>
              <a:rPr lang="en-GB" dirty="0" err="1">
                <a:solidFill>
                  <a:srgbClr val="000000"/>
                </a:solidFill>
              </a:rPr>
              <a:t>alluminio</a:t>
            </a:r>
            <a:r>
              <a:rPr lang="en-GB" dirty="0">
                <a:solidFill>
                  <a:srgbClr val="000000"/>
                </a:solidFill>
              </a:rPr>
              <a:t>       …            a </a:t>
            </a:r>
            <a:r>
              <a:rPr lang="en-GB" dirty="0" err="1" smtClean="0">
                <a:solidFill>
                  <a:srgbClr val="000000"/>
                </a:solidFill>
              </a:rPr>
              <a:t>caffettiera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8862" name="Text Box 13"/>
          <p:cNvSpPr txBox="1">
            <a:spLocks noChangeArrowheads="1"/>
          </p:cNvSpPr>
          <p:nvPr/>
        </p:nvSpPr>
        <p:spPr bwMode="auto">
          <a:xfrm>
            <a:off x="1547813" y="4149725"/>
            <a:ext cx="5903912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87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Da scatola di scarpe          …           a quotidiano</a:t>
            </a:r>
          </a:p>
        </p:txBody>
      </p:sp>
      <p:sp>
        <p:nvSpPr>
          <p:cNvPr id="78863" name="Text Box 14"/>
          <p:cNvSpPr txBox="1">
            <a:spLocks noChangeArrowheads="1"/>
          </p:cNvSpPr>
          <p:nvPr/>
        </p:nvSpPr>
        <p:spPr bwMode="auto">
          <a:xfrm>
            <a:off x="1476374" y="6237288"/>
            <a:ext cx="7128073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7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Da </a:t>
            </a:r>
            <a:r>
              <a:rPr lang="en-GB" dirty="0" err="1">
                <a:solidFill>
                  <a:srgbClr val="000000"/>
                </a:solidFill>
              </a:rPr>
              <a:t>bottiglia</a:t>
            </a:r>
            <a:r>
              <a:rPr lang="en-GB" dirty="0">
                <a:solidFill>
                  <a:srgbClr val="000000"/>
                </a:solidFill>
              </a:rPr>
              <a:t> di </a:t>
            </a:r>
            <a:r>
              <a:rPr lang="en-GB" dirty="0" err="1">
                <a:solidFill>
                  <a:srgbClr val="000000"/>
                </a:solidFill>
              </a:rPr>
              <a:t>plastica</a:t>
            </a:r>
            <a:r>
              <a:rPr lang="en-GB" dirty="0">
                <a:solidFill>
                  <a:srgbClr val="000000"/>
                </a:solidFill>
              </a:rPr>
              <a:t>        …         a </a:t>
            </a:r>
            <a:r>
              <a:rPr lang="en-GB" dirty="0" err="1">
                <a:solidFill>
                  <a:srgbClr val="000000"/>
                </a:solidFill>
              </a:rPr>
              <a:t>felpa</a:t>
            </a:r>
            <a:r>
              <a:rPr lang="en-GB" dirty="0">
                <a:solidFill>
                  <a:srgbClr val="000000"/>
                </a:solidFill>
              </a:rPr>
              <a:t> in pile o </a:t>
            </a:r>
            <a:r>
              <a:rPr lang="en-GB" dirty="0" err="1">
                <a:solidFill>
                  <a:srgbClr val="000000"/>
                </a:solidFill>
              </a:rPr>
              <a:t>panchina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1619250" y="191517"/>
            <a:ext cx="6589199" cy="1280890"/>
          </a:xfrm>
        </p:spPr>
        <p:txBody>
          <a:bodyPr/>
          <a:lstStyle/>
          <a:p>
            <a:pPr algn="ctr"/>
            <a:r>
              <a:rPr lang="it-IT" dirty="0" smtClean="0"/>
              <a:t>PERCHE’ E’ IMPORTANTE RICICLARE</a:t>
            </a:r>
            <a:endParaRPr lang="it-IT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828675" y="0"/>
            <a:ext cx="648176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395288" y="1285860"/>
            <a:ext cx="2736850" cy="5665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-</a:t>
            </a:r>
            <a:r>
              <a:rPr lang="en-GB" dirty="0" err="1">
                <a:solidFill>
                  <a:srgbClr val="000000"/>
                </a:solidFill>
              </a:rPr>
              <a:t>fazzoletto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carta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-</a:t>
            </a:r>
            <a:r>
              <a:rPr lang="en-GB" dirty="0" err="1">
                <a:solidFill>
                  <a:srgbClr val="000000"/>
                </a:solidFill>
              </a:rPr>
              <a:t>mozzicone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sigaretta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-</a:t>
            </a:r>
            <a:r>
              <a:rPr lang="en-GB" dirty="0" err="1">
                <a:solidFill>
                  <a:srgbClr val="000000"/>
                </a:solidFill>
              </a:rPr>
              <a:t>gomma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masticare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-</a:t>
            </a:r>
            <a:r>
              <a:rPr lang="en-GB" dirty="0" err="1">
                <a:solidFill>
                  <a:srgbClr val="000000"/>
                </a:solidFill>
              </a:rPr>
              <a:t>buste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plastica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-</a:t>
            </a:r>
            <a:r>
              <a:rPr lang="en-GB" dirty="0" err="1">
                <a:solidFill>
                  <a:srgbClr val="000000"/>
                </a:solidFill>
              </a:rPr>
              <a:t>lattine</a:t>
            </a:r>
            <a:r>
              <a:rPr lang="en-GB" dirty="0">
                <a:solidFill>
                  <a:srgbClr val="000000"/>
                </a:solidFill>
              </a:rPr>
              <a:t> d’ </a:t>
            </a:r>
            <a:r>
              <a:rPr lang="en-GB" dirty="0" err="1">
                <a:solidFill>
                  <a:srgbClr val="000000"/>
                </a:solidFill>
              </a:rPr>
              <a:t>alluminio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-</a:t>
            </a:r>
            <a:r>
              <a:rPr lang="en-GB" dirty="0" err="1">
                <a:solidFill>
                  <a:srgbClr val="000000"/>
                </a:solidFill>
              </a:rPr>
              <a:t>vetro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000000"/>
                </a:solidFill>
              </a:rPr>
              <a:t>giornali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e </a:t>
            </a:r>
            <a:r>
              <a:rPr lang="en-GB" dirty="0" err="1">
                <a:solidFill>
                  <a:srgbClr val="000000"/>
                </a:solidFill>
              </a:rPr>
              <a:t>riviste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571736" y="1571612"/>
            <a:ext cx="1655763" cy="1587"/>
          </a:xfrm>
          <a:prstGeom prst="line">
            <a:avLst/>
          </a:prstGeom>
          <a:ln>
            <a:solidFill>
              <a:srgbClr val="0066FF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3000364" y="2357430"/>
            <a:ext cx="1081088" cy="1588"/>
          </a:xfrm>
          <a:prstGeom prst="line">
            <a:avLst/>
          </a:prstGeom>
          <a:ln>
            <a:solidFill>
              <a:srgbClr val="0066FF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2928926" y="3500438"/>
            <a:ext cx="1368425" cy="1588"/>
          </a:xfrm>
          <a:prstGeom prst="line">
            <a:avLst/>
          </a:prstGeom>
          <a:ln>
            <a:solidFill>
              <a:srgbClr val="0066FF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2357422" y="4286256"/>
            <a:ext cx="1655763" cy="1588"/>
          </a:xfrm>
          <a:prstGeom prst="line">
            <a:avLst/>
          </a:prstGeom>
          <a:ln>
            <a:solidFill>
              <a:srgbClr val="0066FF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2714612" y="5072074"/>
            <a:ext cx="1584325" cy="1588"/>
          </a:xfrm>
          <a:prstGeom prst="line">
            <a:avLst/>
          </a:prstGeom>
          <a:ln>
            <a:solidFill>
              <a:srgbClr val="0066FF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1428728" y="5929330"/>
            <a:ext cx="2663825" cy="1588"/>
          </a:xfrm>
          <a:prstGeom prst="line">
            <a:avLst/>
          </a:prstGeom>
          <a:ln>
            <a:solidFill>
              <a:srgbClr val="0066FF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2428860" y="6572272"/>
            <a:ext cx="1655762" cy="1588"/>
          </a:xfrm>
          <a:prstGeom prst="line">
            <a:avLst/>
          </a:prstGeom>
          <a:ln>
            <a:solidFill>
              <a:srgbClr val="0066FF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4429125" y="1500174"/>
            <a:ext cx="2016126" cy="5247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3 </a:t>
            </a:r>
            <a:r>
              <a:rPr lang="en-GB" dirty="0" err="1">
                <a:solidFill>
                  <a:srgbClr val="000000"/>
                </a:solidFill>
              </a:rPr>
              <a:t>mesi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</a:rPr>
              <a:t>da</a:t>
            </a:r>
            <a:r>
              <a:rPr lang="en-GB" dirty="0">
                <a:solidFill>
                  <a:srgbClr val="000000"/>
                </a:solidFill>
              </a:rPr>
              <a:t> 1 a 5 </a:t>
            </a:r>
            <a:r>
              <a:rPr lang="en-GB" dirty="0" err="1">
                <a:solidFill>
                  <a:srgbClr val="000000"/>
                </a:solidFill>
              </a:rPr>
              <a:t>anni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5 </a:t>
            </a:r>
            <a:r>
              <a:rPr lang="en-GB" dirty="0" err="1">
                <a:solidFill>
                  <a:srgbClr val="000000"/>
                </a:solidFill>
              </a:rPr>
              <a:t>anni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</a:rPr>
              <a:t>da</a:t>
            </a:r>
            <a:r>
              <a:rPr lang="en-GB" dirty="0">
                <a:solidFill>
                  <a:srgbClr val="000000"/>
                </a:solidFill>
              </a:rPr>
              <a:t> 100 a 1000 </a:t>
            </a:r>
            <a:r>
              <a:rPr lang="en-GB" dirty="0" err="1">
                <a:solidFill>
                  <a:srgbClr val="000000"/>
                </a:solidFill>
              </a:rPr>
              <a:t>anni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100 </a:t>
            </a:r>
            <a:r>
              <a:rPr lang="en-GB" dirty="0" err="1">
                <a:solidFill>
                  <a:srgbClr val="000000"/>
                </a:solidFill>
              </a:rPr>
              <a:t>anni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</a:rPr>
              <a:t>Oltre</a:t>
            </a:r>
            <a:r>
              <a:rPr lang="en-GB" dirty="0">
                <a:solidFill>
                  <a:srgbClr val="000000"/>
                </a:solidFill>
              </a:rPr>
              <a:t> 4000 </a:t>
            </a:r>
            <a:r>
              <a:rPr lang="en-GB" dirty="0" err="1">
                <a:solidFill>
                  <a:srgbClr val="000000"/>
                </a:solidFill>
              </a:rPr>
              <a:t>anni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10 </a:t>
            </a:r>
            <a:r>
              <a:rPr lang="en-GB" dirty="0" err="1">
                <a:solidFill>
                  <a:srgbClr val="000000"/>
                </a:solidFill>
              </a:rPr>
              <a:t>anni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8445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428868"/>
            <a:ext cx="990600" cy="695325"/>
          </a:xfrm>
          <a:prstGeom prst="rect">
            <a:avLst/>
          </a:prstGeom>
          <a:ln w="38100" cap="rnd">
            <a:solidFill>
              <a:srgbClr val="0066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46" name="Picture 1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285860"/>
            <a:ext cx="1008062" cy="846137"/>
          </a:xfrm>
          <a:prstGeom prst="rect">
            <a:avLst/>
          </a:prstGeom>
          <a:ln w="38100" cap="rnd">
            <a:solidFill>
              <a:srgbClr val="0066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47" name="Picture 1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5848350"/>
            <a:ext cx="628650" cy="1009650"/>
          </a:xfrm>
          <a:prstGeom prst="rect">
            <a:avLst/>
          </a:prstGeom>
          <a:ln w="38100" cap="rnd">
            <a:solidFill>
              <a:srgbClr val="0066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48" name="Picture 15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3286124"/>
            <a:ext cx="1028700" cy="1247775"/>
          </a:xfrm>
          <a:prstGeom prst="rect">
            <a:avLst/>
          </a:prstGeom>
          <a:ln w="38100" cap="rnd">
            <a:solidFill>
              <a:srgbClr val="0066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49" name="Picture 16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26" y="4714884"/>
            <a:ext cx="1114425" cy="990600"/>
          </a:xfrm>
          <a:prstGeom prst="rect">
            <a:avLst/>
          </a:prstGeom>
          <a:ln w="38100" cap="rnd">
            <a:solidFill>
              <a:srgbClr val="0066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828676" y="74705"/>
            <a:ext cx="784778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CHE DISASTRO LA NOSTRA INCURIA! </a:t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/>
              <a:t>decomposizione dei rifiuti in natura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due parole sulla situazione a Roma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Dichiarano una RD al 42</a:t>
            </a:r>
            <a:r>
              <a:rPr lang="it-IT" sz="2000" dirty="0" smtClean="0"/>
              <a:t>% e ci auguriamo che questa parte diventi “risorsa”; </a:t>
            </a:r>
            <a:endParaRPr lang="it-IT" sz="2000" dirty="0" smtClean="0"/>
          </a:p>
          <a:p>
            <a:r>
              <a:rPr lang="it-IT" sz="2000" dirty="0" smtClean="0"/>
              <a:t>il </a:t>
            </a:r>
            <a:r>
              <a:rPr lang="it-IT" sz="2000" dirty="0" smtClean="0"/>
              <a:t>resto, </a:t>
            </a:r>
            <a:r>
              <a:rPr lang="it-IT" sz="2000" dirty="0" smtClean="0"/>
              <a:t>formato da plastica, vetro, carta, umido (circa 3000 </a:t>
            </a:r>
            <a:r>
              <a:rPr lang="it-IT" sz="2000" dirty="0" err="1" smtClean="0"/>
              <a:t>tonn</a:t>
            </a:r>
            <a:r>
              <a:rPr lang="it-IT" sz="2000" dirty="0" smtClean="0"/>
              <a:t> di rifiuti al giorno) va in 4 impianti TMB cioè di trattamento meccanico biologico dove separano l’umido da cui ottengono biomasse e biogas mentre </a:t>
            </a:r>
            <a:r>
              <a:rPr lang="it-IT" sz="2000" b="1" dirty="0" smtClean="0"/>
              <a:t>tutto il resto viene triturato ma rimane ancora indifferenziato </a:t>
            </a:r>
            <a:r>
              <a:rPr lang="it-IT" sz="2000" dirty="0" smtClean="0"/>
              <a:t>quindi sono ancora rifiuti che oltretutto i romani non sanno dove posizionare!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Pensare globalmente e agire localmente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Il  motto è partito dalla Conferenza </a:t>
            </a:r>
            <a:r>
              <a:rPr lang="it-IT" sz="2400" dirty="0" smtClean="0"/>
              <a:t>ONU su ambiente e sviluppo di Rio de Janeiro nel </a:t>
            </a:r>
            <a:r>
              <a:rPr lang="it-IT" sz="2400" dirty="0" smtClean="0"/>
              <a:t>1992</a:t>
            </a:r>
          </a:p>
          <a:p>
            <a:r>
              <a:rPr lang="it-IT" sz="2400" dirty="0" smtClean="0"/>
              <a:t>Significa che dobbiamo conoscere le problematiche ambientali globali ma dobbiamo </a:t>
            </a:r>
            <a:r>
              <a:rPr lang="it-IT" sz="2400" b="1" dirty="0" smtClean="0"/>
              <a:t>cominciare dal nostro stile di vita di tutti i giorni </a:t>
            </a:r>
            <a:r>
              <a:rPr lang="it-IT" sz="2400" dirty="0" smtClean="0"/>
              <a:t>a migliorare l’ambiente</a:t>
            </a:r>
            <a:endParaRPr lang="it-IT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720" y="5577110"/>
            <a:ext cx="6589199" cy="1280890"/>
          </a:xfrm>
        </p:spPr>
        <p:txBody>
          <a:bodyPr/>
          <a:lstStyle/>
          <a:p>
            <a:r>
              <a:rPr lang="it-IT" dirty="0" smtClean="0"/>
              <a:t>GRAZIE PER L’ATTENZIONE!</a:t>
            </a:r>
            <a:endParaRPr lang="it-IT" dirty="0"/>
          </a:p>
        </p:txBody>
      </p:sp>
      <p:pic>
        <p:nvPicPr>
          <p:cNvPr id="1028" name="Picture 4" descr="Risultati immagini per GRAZIE PER L'ATTEN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831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due parole sulla situazione a Roma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Inoltre i quattro impianti sono insufficienti: </a:t>
            </a:r>
            <a:r>
              <a:rPr lang="it-IT" sz="2400" b="1" dirty="0" smtClean="0"/>
              <a:t>circa 700 </a:t>
            </a:r>
            <a:r>
              <a:rPr lang="it-IT" sz="2400" b="1" dirty="0" err="1" smtClean="0"/>
              <a:t>tonn</a:t>
            </a:r>
            <a:r>
              <a:rPr lang="it-IT" sz="2400" b="1" dirty="0" smtClean="0"/>
              <a:t> al giorno di rifiuti vengono spediti in Austria a costi elevati</a:t>
            </a:r>
            <a:r>
              <a:rPr lang="it-IT" sz="2400" dirty="0" smtClean="0"/>
              <a:t>. </a:t>
            </a:r>
            <a:endParaRPr lang="it-IT" sz="2400" dirty="0" smtClean="0"/>
          </a:p>
          <a:p>
            <a:r>
              <a:rPr lang="it-IT" sz="2400" dirty="0" smtClean="0"/>
              <a:t>In </a:t>
            </a:r>
            <a:r>
              <a:rPr lang="it-IT" sz="2400" dirty="0" smtClean="0"/>
              <a:t>Austria i rifiuti romani vengono trattati e venduti con guadagno! </a:t>
            </a: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Un rapido confronto con la Lombardia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 smtClean="0"/>
              <a:t>I dati sulla gestione dei rifiuti in Lombardia sono confortanti: la raccolta differenziata nel 2014 è pari al </a:t>
            </a:r>
            <a:r>
              <a:rPr lang="it-IT" sz="2400" dirty="0" smtClean="0"/>
              <a:t>57% </a:t>
            </a:r>
            <a:r>
              <a:rPr lang="it-IT" sz="2400" dirty="0" smtClean="0"/>
              <a:t>in Lombardia contro il </a:t>
            </a:r>
            <a:r>
              <a:rPr lang="it-IT" sz="2400" dirty="0" smtClean="0"/>
              <a:t>45,2% media italiana. </a:t>
            </a:r>
            <a:r>
              <a:rPr lang="it-IT" sz="2400" dirty="0" smtClean="0"/>
              <a:t>(dati Arpa e </a:t>
            </a:r>
            <a:r>
              <a:rPr lang="it-IT" sz="2400" dirty="0" err="1" smtClean="0"/>
              <a:t>Ispra</a:t>
            </a:r>
            <a:r>
              <a:rPr lang="it-IT" sz="2400" dirty="0" smtClean="0"/>
              <a:t> del 2014). </a:t>
            </a:r>
          </a:p>
          <a:p>
            <a:r>
              <a:rPr lang="it-IT" sz="2400" dirty="0" smtClean="0"/>
              <a:t>Oggi i dati sono sicuramente migliori perché vari Comuni, Pavia compresa, sono passati alla </a:t>
            </a:r>
            <a:r>
              <a:rPr lang="it-IT" sz="2400" b="1" dirty="0" smtClean="0"/>
              <a:t>raccolta porta  a </a:t>
            </a:r>
            <a:r>
              <a:rPr lang="it-IT" sz="2400" b="1" dirty="0" smtClean="0"/>
              <a:t>porta </a:t>
            </a:r>
            <a:r>
              <a:rPr lang="it-IT" sz="2400" dirty="0" smtClean="0"/>
              <a:t>molto più efficace della raccolta con i cassonetti.</a:t>
            </a:r>
            <a:endParaRPr lang="it-IT" sz="2400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Sempre in Lombardia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Il recupero di materia è del 56% contro la media italiana del 25%, </a:t>
            </a:r>
          </a:p>
          <a:p>
            <a:r>
              <a:rPr lang="it-IT" sz="2400" dirty="0" smtClean="0"/>
              <a:t>Ci sono 11 impianti di </a:t>
            </a:r>
            <a:r>
              <a:rPr lang="it-IT" sz="2400" dirty="0" smtClean="0"/>
              <a:t>incenerimento ben funzionanti</a:t>
            </a:r>
            <a:endParaRPr lang="it-IT" sz="2400" dirty="0" smtClean="0"/>
          </a:p>
          <a:p>
            <a:r>
              <a:rPr lang="it-IT" sz="2400" dirty="0" smtClean="0"/>
              <a:t>in discarica va solo l’1% contro il 31% dell’Italia. Ricordiamo infatti che i rifiuti NON devono andare in discarica perché questo è il loro destino più inquinante.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 QUINDI?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b="1" dirty="0" smtClean="0"/>
              <a:t>FIDIAMOCI</a:t>
            </a:r>
            <a:r>
              <a:rPr lang="it-IT" sz="2400" b="1" dirty="0" smtClean="0"/>
              <a:t>, </a:t>
            </a:r>
            <a:r>
              <a:rPr lang="it-IT" sz="2400" b="1" dirty="0" smtClean="0"/>
              <a:t>IN LOMBARDIA SIAMO </a:t>
            </a:r>
            <a:r>
              <a:rPr lang="it-IT" sz="2400" b="1" dirty="0" smtClean="0"/>
              <a:t>IN BUONE MANI. DOBBIAMO PERCIO’ FARE LA NOSTRA </a:t>
            </a:r>
            <a:r>
              <a:rPr lang="it-IT" sz="2400" b="1" dirty="0" smtClean="0"/>
              <a:t>PARTE.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COME? AD ESEMPIO COMINCIANDO DA UNA CORRETTA RACCOLTA DIFFERENZIATA</a:t>
            </a:r>
            <a:endParaRPr lang="it-IT" sz="2400" b="1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DEFINIZIONE </a:t>
            </a:r>
            <a:r>
              <a:rPr lang="it-IT" dirty="0" err="1" smtClean="0"/>
              <a:t>DI</a:t>
            </a:r>
            <a:r>
              <a:rPr lang="it-IT" dirty="0" smtClean="0"/>
              <a:t> RIFIUTO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i="1" dirty="0"/>
              <a:t>I </a:t>
            </a:r>
            <a:r>
              <a:rPr lang="en-GB" sz="2800" i="1" dirty="0" err="1"/>
              <a:t>rifiuti</a:t>
            </a:r>
            <a:r>
              <a:rPr lang="en-GB" sz="2800" i="1" dirty="0"/>
              <a:t> </a:t>
            </a:r>
            <a:r>
              <a:rPr lang="en-GB" sz="2800" i="1" dirty="0" err="1"/>
              <a:t>sono</a:t>
            </a:r>
            <a:r>
              <a:rPr lang="en-GB" sz="2800" i="1" dirty="0"/>
              <a:t> le </a:t>
            </a:r>
            <a:r>
              <a:rPr lang="en-GB" sz="2800" i="1" dirty="0" err="1"/>
              <a:t>sostanze</a:t>
            </a:r>
            <a:r>
              <a:rPr lang="en-GB" sz="2800" i="1" dirty="0"/>
              <a:t> o </a:t>
            </a:r>
            <a:r>
              <a:rPr lang="en-GB" sz="2800" i="1" dirty="0" err="1"/>
              <a:t>gli</a:t>
            </a:r>
            <a:r>
              <a:rPr lang="en-GB" sz="2800" i="1" dirty="0"/>
              <a:t> </a:t>
            </a:r>
            <a:r>
              <a:rPr lang="en-GB" sz="2800" i="1" dirty="0" err="1"/>
              <a:t>oggetti</a:t>
            </a:r>
            <a:r>
              <a:rPr lang="en-GB" sz="2800" i="1" dirty="0"/>
              <a:t> </a:t>
            </a:r>
            <a:r>
              <a:rPr lang="en-GB" sz="2800" i="1" dirty="0" err="1"/>
              <a:t>che</a:t>
            </a:r>
            <a:r>
              <a:rPr lang="en-GB" sz="2800" i="1" dirty="0"/>
              <a:t> </a:t>
            </a:r>
            <a:r>
              <a:rPr lang="en-GB" sz="2800" i="1" dirty="0" err="1"/>
              <a:t>derivano</a:t>
            </a:r>
            <a:r>
              <a:rPr lang="en-GB" sz="2800" i="1" dirty="0"/>
              <a:t> </a:t>
            </a:r>
            <a:r>
              <a:rPr lang="en-GB" sz="2800" i="1" dirty="0" err="1"/>
              <a:t>da</a:t>
            </a:r>
            <a:r>
              <a:rPr lang="en-GB" sz="2800" i="1" dirty="0"/>
              <a:t> </a:t>
            </a:r>
            <a:r>
              <a:rPr lang="en-GB" sz="2800" i="1" dirty="0" err="1"/>
              <a:t>attività</a:t>
            </a:r>
            <a:r>
              <a:rPr lang="en-GB" sz="2800" i="1" dirty="0"/>
              <a:t> </a:t>
            </a:r>
            <a:r>
              <a:rPr lang="en-GB" sz="2800" i="1" dirty="0" err="1"/>
              <a:t>umane</a:t>
            </a:r>
            <a:r>
              <a:rPr lang="en-GB" sz="2800" i="1" dirty="0"/>
              <a:t> o </a:t>
            </a:r>
            <a:r>
              <a:rPr lang="en-GB" sz="2800" i="1" dirty="0" err="1"/>
              <a:t>cicli</a:t>
            </a:r>
            <a:r>
              <a:rPr lang="en-GB" sz="2800" i="1" dirty="0"/>
              <a:t> </a:t>
            </a:r>
            <a:r>
              <a:rPr lang="en-GB" sz="2800" i="1" dirty="0" err="1"/>
              <a:t>naturali</a:t>
            </a:r>
            <a:r>
              <a:rPr lang="en-GB" sz="2800" i="1" dirty="0"/>
              <a:t>, </a:t>
            </a:r>
            <a:r>
              <a:rPr lang="en-GB" sz="2800" i="1" dirty="0" err="1"/>
              <a:t>di</a:t>
            </a:r>
            <a:r>
              <a:rPr lang="en-GB" sz="2800" i="1" dirty="0"/>
              <a:t> cui </a:t>
            </a:r>
            <a:r>
              <a:rPr lang="en-GB" sz="2800" i="1" dirty="0" err="1"/>
              <a:t>il</a:t>
            </a:r>
            <a:r>
              <a:rPr lang="en-GB" sz="2800" i="1" dirty="0"/>
              <a:t> </a:t>
            </a:r>
            <a:r>
              <a:rPr lang="en-GB" sz="2800" i="1" dirty="0" err="1"/>
              <a:t>detentore</a:t>
            </a:r>
            <a:r>
              <a:rPr lang="en-GB" sz="2800" i="1" dirty="0"/>
              <a:t> </a:t>
            </a:r>
            <a:r>
              <a:rPr lang="en-GB" sz="2800" i="1" dirty="0" err="1"/>
              <a:t>si</a:t>
            </a:r>
            <a:r>
              <a:rPr lang="en-GB" sz="2800" i="1" dirty="0"/>
              <a:t> </a:t>
            </a:r>
            <a:r>
              <a:rPr lang="en-GB" sz="2800" i="1" dirty="0" err="1"/>
              <a:t>disfi</a:t>
            </a:r>
            <a:r>
              <a:rPr lang="en-GB" sz="2800" i="1" dirty="0"/>
              <a:t> o </a:t>
            </a:r>
            <a:r>
              <a:rPr lang="en-GB" sz="2800" i="1" dirty="0" err="1"/>
              <a:t>abbia</a:t>
            </a:r>
            <a:r>
              <a:rPr lang="en-GB" sz="2800" i="1" dirty="0"/>
              <a:t> l’ </a:t>
            </a:r>
            <a:r>
              <a:rPr lang="en-GB" sz="2800" i="1" dirty="0" err="1"/>
              <a:t>obbligo</a:t>
            </a:r>
            <a:r>
              <a:rPr lang="en-GB" sz="2800" i="1" dirty="0"/>
              <a:t> </a:t>
            </a:r>
            <a:r>
              <a:rPr lang="en-GB" sz="2800" i="1" dirty="0" err="1"/>
              <a:t>di</a:t>
            </a:r>
            <a:r>
              <a:rPr lang="en-GB" sz="2800" i="1" dirty="0"/>
              <a:t> </a:t>
            </a:r>
            <a:r>
              <a:rPr lang="en-GB" sz="2800" i="1" dirty="0" err="1"/>
              <a:t>disfarsi</a:t>
            </a:r>
            <a:r>
              <a:rPr lang="en-GB" sz="2800" i="1" dirty="0"/>
              <a:t>.</a:t>
            </a:r>
          </a:p>
          <a:p>
            <a:pPr lvl="8"/>
            <a:endParaRPr lang="en-GB" dirty="0" smtClean="0">
              <a:solidFill>
                <a:srgbClr val="0066FF"/>
              </a:solidFill>
              <a:latin typeface="Bell Centennial BoldListing" pitchFamily="32" charset="0"/>
            </a:endParaRPr>
          </a:p>
          <a:p>
            <a:pPr marL="3657600" lvl="8" indent="0" algn="r">
              <a:buNone/>
            </a:pPr>
            <a:r>
              <a:rPr lang="it-IT" dirty="0" err="1"/>
              <a:t>D.Lgs.</a:t>
            </a:r>
            <a:r>
              <a:rPr lang="it-IT" dirty="0"/>
              <a:t> 22/1997 (Decreto Ronchi)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LA GESTIONE INTEGRATA DEI RIFIUTI: la gerarchia dei rifiuti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48" y="719960"/>
            <a:ext cx="4800108" cy="407475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45918" y="4725144"/>
            <a:ext cx="69127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«La </a:t>
            </a:r>
            <a:r>
              <a:rPr lang="it-IT" dirty="0"/>
              <a:t>gerarchia dei rifiuti stabilisce in generale un ordine di priorità di ciò che costituisce </a:t>
            </a:r>
            <a:r>
              <a:rPr lang="it-IT" b="1" dirty="0"/>
              <a:t>la migliore opzione ambientale </a:t>
            </a:r>
            <a:r>
              <a:rPr lang="it-IT" dirty="0"/>
              <a:t>nella normativa e politica dei rifiuti, </a:t>
            </a:r>
            <a:endParaRPr lang="it-IT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1400" dirty="0" smtClean="0"/>
              <a:t>tuttavia </a:t>
            </a:r>
            <a:r>
              <a:rPr lang="it-IT" sz="1400" dirty="0"/>
              <a:t>discostarsene può essere necessario per flussi di rifiuti specifici quando è giustificato da motivi, tra l’altro, di fattibilità tecnica, praticabilità economica e protezione dell’ambiente</a:t>
            </a:r>
            <a:r>
              <a:rPr lang="it-IT" sz="1400" dirty="0" smtClean="0"/>
              <a:t>.»</a:t>
            </a:r>
          </a:p>
          <a:p>
            <a:pPr algn="r"/>
            <a:r>
              <a:rPr lang="it-IT" sz="1100" dirty="0" smtClean="0"/>
              <a:t>Dir </a:t>
            </a:r>
            <a:r>
              <a:rPr lang="it-IT" sz="1100" dirty="0"/>
              <a:t>2008/98/CE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3705" y="1641538"/>
            <a:ext cx="4320480" cy="377762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t-IT" b="1" i="1" dirty="0" smtClean="0"/>
              <a:t>Il miglior rifiuto è quello non prodotto!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1600" dirty="0" smtClean="0"/>
              <a:t>Come evitare di produrre un rifiuto?</a:t>
            </a:r>
          </a:p>
          <a:p>
            <a:pPr>
              <a:spcBef>
                <a:spcPts val="600"/>
              </a:spcBef>
            </a:pPr>
            <a:r>
              <a:rPr lang="it-IT" sz="1600" dirty="0" smtClean="0"/>
              <a:t>Attraverso consumi attenti e responsabili</a:t>
            </a:r>
          </a:p>
          <a:p>
            <a:pPr>
              <a:spcBef>
                <a:spcPts val="600"/>
              </a:spcBef>
            </a:pPr>
            <a:r>
              <a:rPr lang="it-IT" sz="1600" dirty="0" smtClean="0"/>
              <a:t>Allungando la vita di un prodotto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3468" b="72395"/>
          <a:stretch/>
        </p:blipFill>
        <p:spPr>
          <a:xfrm>
            <a:off x="2339752" y="260648"/>
            <a:ext cx="5400122" cy="648072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4788024" y="1052736"/>
            <a:ext cx="491842" cy="432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/>
          <a:srcRect l="-1333" t="27604" r="1333" b="61399"/>
          <a:stretch/>
        </p:blipFill>
        <p:spPr>
          <a:xfrm>
            <a:off x="2267744" y="3777167"/>
            <a:ext cx="5400122" cy="504056"/>
          </a:xfrm>
          <a:prstGeom prst="rect">
            <a:avLst/>
          </a:prstGeom>
        </p:spPr>
      </p:pic>
      <p:sp>
        <p:nvSpPr>
          <p:cNvPr id="16" name="Freccia in giù 15"/>
          <p:cNvSpPr/>
          <p:nvPr/>
        </p:nvSpPr>
        <p:spPr>
          <a:xfrm>
            <a:off x="4793892" y="4449106"/>
            <a:ext cx="491842" cy="432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2879573" y="5037908"/>
            <a:ext cx="432048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 smtClean="0"/>
              <a:t>«le </a:t>
            </a:r>
            <a:r>
              <a:rPr lang="it-IT" sz="1600" dirty="0"/>
              <a:t>operazioni di </a:t>
            </a:r>
            <a:r>
              <a:rPr lang="it-IT" sz="1600" b="1" dirty="0"/>
              <a:t>controllo, pulizia e riparazione</a:t>
            </a:r>
            <a:r>
              <a:rPr lang="it-IT" sz="1600" dirty="0"/>
              <a:t> attraverso cui prodotti o componenti di prodotti diventati rifiuti sono preparati in modo da poter essere </a:t>
            </a:r>
            <a:r>
              <a:rPr lang="it-IT" sz="1600" b="1" dirty="0"/>
              <a:t>reimpiegati</a:t>
            </a:r>
            <a:r>
              <a:rPr lang="it-IT" sz="1600" dirty="0"/>
              <a:t> senza altro </a:t>
            </a:r>
            <a:r>
              <a:rPr lang="it-IT" sz="1600" dirty="0" smtClean="0"/>
              <a:t>pretrattamento»</a:t>
            </a:r>
          </a:p>
          <a:p>
            <a:pPr marL="0" indent="0" algn="r">
              <a:buNone/>
            </a:pPr>
            <a:r>
              <a:rPr lang="it-IT" sz="1200" i="1" dirty="0"/>
              <a:t>Dir 2008/98/CE</a:t>
            </a:r>
          </a:p>
          <a:p>
            <a:pPr algn="r"/>
            <a:endParaRPr lang="it-IT" sz="1600" dirty="0"/>
          </a:p>
        </p:txBody>
      </p:sp>
    </p:spTree>
    <p:extLst>
      <p:ext uri="{BB962C8B-B14F-4D97-AF65-F5344CB8AC3E}">
        <p14:creationId xmlns="" xmlns:p14="http://schemas.microsoft.com/office/powerpoint/2010/main" val="4236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340</TotalTime>
  <Words>1166</Words>
  <Application>Microsoft Office PowerPoint</Application>
  <PresentationFormat>Presentazione su schermo (4:3)</PresentationFormat>
  <Paragraphs>157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Filo</vt:lpstr>
      <vt:lpstr>IL RIFIUTO COME RISORSA</vt:lpstr>
      <vt:lpstr>due parole sulla situazione a Roma </vt:lpstr>
      <vt:lpstr>due parole sulla situazione a Roma</vt:lpstr>
      <vt:lpstr>Un rapido confronto con la Lombardia </vt:lpstr>
      <vt:lpstr>Sempre in Lombardia</vt:lpstr>
      <vt:lpstr>E QUINDI?</vt:lpstr>
      <vt:lpstr>DEFINIZIONE DI RIFIUTO</vt:lpstr>
      <vt:lpstr>LA GESTIONE INTEGRATA DEI RIFIUTI: la gerarchia dei rifiuti</vt:lpstr>
      <vt:lpstr>Diapositiva 9</vt:lpstr>
      <vt:lpstr>Diapositiva 10</vt:lpstr>
      <vt:lpstr>Diapositiva 11</vt:lpstr>
      <vt:lpstr>Diapositiva 12</vt:lpstr>
      <vt:lpstr>MODALITÀ DI RACCOLTA DIFFERENZIATA</vt:lpstr>
      <vt:lpstr>LA CLASSIFICAZIONE DEI RIFIUTI</vt:lpstr>
      <vt:lpstr>Anche a casa quindi abbiamo rifiuti pericolosi</vt:lpstr>
      <vt:lpstr>L’ISOLA ECOLOGICA</vt:lpstr>
      <vt:lpstr>E se qualcuno dice “tanto poi i rifiuti vengono riuniti” dimostrate loro che…</vt:lpstr>
      <vt:lpstr>PERCHE’ E’ IMPORTANTE RICICLARE</vt:lpstr>
      <vt:lpstr>CHE DISASTRO LA NOSTRA INCURIA!  La decomposizione dei rifiuti in natura</vt:lpstr>
      <vt:lpstr>Pensare globalmente e agire localmente</vt:lpstr>
      <vt:lpstr>GRAZIE PER L’ATTENZIONE!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rifiuto come risorsa</dc:title>
  <dc:creator>Alma Calatroni</dc:creator>
  <cp:lastModifiedBy>Alma Calatroni</cp:lastModifiedBy>
  <cp:revision>38</cp:revision>
  <dcterms:created xsi:type="dcterms:W3CDTF">2017-03-15T21:09:15Z</dcterms:created>
  <dcterms:modified xsi:type="dcterms:W3CDTF">2017-05-28T16:43:57Z</dcterms:modified>
</cp:coreProperties>
</file>