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198"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 /><Relationship Id="rId3" Type="http://schemas.openxmlformats.org/officeDocument/2006/relationships/slide" Target="slides/slide2.xml" /><Relationship Id="rId7" Type="http://schemas.openxmlformats.org/officeDocument/2006/relationships/slide" Target="slides/slide6.xml" /><Relationship Id="rId2" Type="http://schemas.openxmlformats.org/officeDocument/2006/relationships/slide" Target="slides/slide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tableStyles" Target="tableStyles.xml" /><Relationship Id="rId5" Type="http://schemas.openxmlformats.org/officeDocument/2006/relationships/slide" Target="slides/slide4.xml" /><Relationship Id="rId10" Type="http://schemas.openxmlformats.org/officeDocument/2006/relationships/theme" Target="theme/theme1.xml" /><Relationship Id="rId4" Type="http://schemas.openxmlformats.org/officeDocument/2006/relationships/slide" Target="slides/slide3.xml" /><Relationship Id="rId9" Type="http://schemas.openxmlformats.org/officeDocument/2006/relationships/viewProps" Target="viewProps.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3/21/2019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4509A250-FF31-4206-8172-F9D3106AACB1}" type="datetimeFigureOut">
              <a:rPr lang="en-US" dirty="0"/>
              <a:t>3/21/2019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it-IT"/>
              <a:t>Fare clic per modificare lo stile del titolo dello schema</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4509A250-FF31-4206-8172-F9D3106AACB1}" type="datetimeFigureOut">
              <a:rPr lang="en-US" dirty="0"/>
              <a:t>3/21/2019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it-IT"/>
              <a:t>Fare clic per modificare lo stile del titolo dello schema</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4509A250-FF31-4206-8172-F9D3106AACB1}" type="datetimeFigureOut">
              <a:rPr lang="en-US" dirty="0"/>
              <a:t>3/21/2019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4509A250-FF31-4206-8172-F9D3106AACB1}" type="datetimeFigureOut">
              <a:rPr lang="en-US" dirty="0"/>
              <a:t>3/21/2019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3/21/2019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3/21/2019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nchorCtr="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3/21/2019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3/21/2019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3/21/2019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4509A250-FF31-4206-8172-F9D3106AACB1}" type="datetimeFigureOut">
              <a:rPr lang="en-US" dirty="0"/>
              <a:t>3/21/2019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dirty="0"/>
              <a:t>3/21/2019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t>3/21/2019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3/21/2019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3/21/2019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7" name="Date Placeholder 4"/>
          <p:cNvSpPr>
            <a:spLocks noGrp="1"/>
          </p:cNvSpPr>
          <p:nvPr>
            <p:ph type="dt" sz="half" idx="10"/>
          </p:nvPr>
        </p:nvSpPr>
        <p:spPr/>
        <p:txBody>
          <a:bodyPr/>
          <a:lstStyle/>
          <a:p>
            <a:fld id="{4509A250-FF31-4206-8172-F9D3106AACB1}" type="datetimeFigureOut">
              <a:rPr lang="en-US" dirty="0"/>
              <a:t>3/21/2019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4509A250-FF31-4206-8172-F9D3106AACB1}" type="datetimeFigureOut">
              <a:rPr lang="en-US" dirty="0"/>
              <a:t>3/21/2019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21" Type="http://schemas.openxmlformats.org/officeDocument/2006/relationships/image" Target="../media/image4.png"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image" Target="../media/image3.png"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image" Target="../media/image2.png"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 Id="rId22" Type="http://schemas.openxmlformats.org/officeDocument/2006/relationships/image" Target="../media/image5.png"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3/21/2019</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openxmlformats.org/officeDocument/2006/relationships/image" Target="../media/image9.png" /><Relationship Id="rId2" Type="http://schemas.openxmlformats.org/officeDocument/2006/relationships/image" Target="../media/image8.png" /><Relationship Id="rId1" Type="http://schemas.openxmlformats.org/officeDocument/2006/relationships/slideLayout" Target="../slideLayouts/slideLayout2.xml" /><Relationship Id="rId4" Type="http://schemas.openxmlformats.org/officeDocument/2006/relationships/image" Target="../media/image10.png" /></Relationships>
</file>

<file path=ppt/slides/_rels/slide5.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8" Type="http://schemas.openxmlformats.org/officeDocument/2006/relationships/image" Target="../media/image18.png" /><Relationship Id="rId3" Type="http://schemas.openxmlformats.org/officeDocument/2006/relationships/image" Target="../media/image13.png" /><Relationship Id="rId7" Type="http://schemas.openxmlformats.org/officeDocument/2006/relationships/image" Target="../media/image17.png" /><Relationship Id="rId2" Type="http://schemas.openxmlformats.org/officeDocument/2006/relationships/image" Target="../media/image12.png" /><Relationship Id="rId1" Type="http://schemas.openxmlformats.org/officeDocument/2006/relationships/slideLayout" Target="../slideLayouts/slideLayout2.xml" /><Relationship Id="rId6" Type="http://schemas.openxmlformats.org/officeDocument/2006/relationships/image" Target="../media/image16.png" /><Relationship Id="rId5" Type="http://schemas.openxmlformats.org/officeDocument/2006/relationships/image" Target="../media/image15.png" /><Relationship Id="rId4" Type="http://schemas.openxmlformats.org/officeDocument/2006/relationships/image" Target="../media/image14.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DC0B79-C548-4926-B614-032D8D31D7F1}"/>
              </a:ext>
            </a:extLst>
          </p:cNvPr>
          <p:cNvSpPr>
            <a:spLocks noGrp="1"/>
          </p:cNvSpPr>
          <p:nvPr>
            <p:ph type="ctrTitle"/>
          </p:nvPr>
        </p:nvSpPr>
        <p:spPr>
          <a:xfrm>
            <a:off x="437322" y="1447800"/>
            <a:ext cx="11979965" cy="3329581"/>
          </a:xfrm>
        </p:spPr>
        <p:txBody>
          <a:bodyPr/>
          <a:lstStyle/>
          <a:p>
            <a:r>
              <a:rPr lang="it-IT" dirty="0"/>
              <a:t>Water-</a:t>
            </a:r>
            <a:r>
              <a:rPr lang="it-IT" dirty="0" err="1"/>
              <a:t>related</a:t>
            </a:r>
            <a:r>
              <a:rPr lang="it-IT" dirty="0"/>
              <a:t> </a:t>
            </a:r>
            <a:r>
              <a:rPr lang="it-IT" dirty="0" err="1"/>
              <a:t>Disaster</a:t>
            </a:r>
            <a:endParaRPr lang="it-IT" dirty="0"/>
          </a:p>
        </p:txBody>
      </p:sp>
      <p:sp>
        <p:nvSpPr>
          <p:cNvPr id="3" name="Sottotitolo 2">
            <a:extLst>
              <a:ext uri="{FF2B5EF4-FFF2-40B4-BE49-F238E27FC236}">
                <a16:creationId xmlns:a16="http://schemas.microsoft.com/office/drawing/2014/main" id="{7B41169D-062D-4E9F-8BF9-DEE9F46854DD}"/>
              </a:ext>
            </a:extLst>
          </p:cNvPr>
          <p:cNvSpPr>
            <a:spLocks noGrp="1"/>
          </p:cNvSpPr>
          <p:nvPr>
            <p:ph type="subTitle" idx="1"/>
          </p:nvPr>
        </p:nvSpPr>
        <p:spPr>
          <a:xfrm>
            <a:off x="571859" y="4979490"/>
            <a:ext cx="8825658" cy="861420"/>
          </a:xfrm>
        </p:spPr>
        <p:txBody>
          <a:bodyPr/>
          <a:lstStyle/>
          <a:p>
            <a:r>
              <a:rPr lang="it-IT" dirty="0"/>
              <a:t>Michele </a:t>
            </a:r>
            <a:r>
              <a:rPr lang="it-IT" dirty="0" err="1"/>
              <a:t>laurante</a:t>
            </a:r>
            <a:endParaRPr lang="it-IT" dirty="0"/>
          </a:p>
          <a:p>
            <a:r>
              <a:rPr lang="it-IT" dirty="0"/>
              <a:t>Istituto </a:t>
            </a:r>
            <a:r>
              <a:rPr lang="it-IT" dirty="0" err="1"/>
              <a:t>a.volta</a:t>
            </a:r>
            <a:r>
              <a:rPr lang="it-IT" dirty="0"/>
              <a:t> pavia</a:t>
            </a:r>
          </a:p>
        </p:txBody>
      </p:sp>
    </p:spTree>
    <p:extLst>
      <p:ext uri="{BB962C8B-B14F-4D97-AF65-F5344CB8AC3E}">
        <p14:creationId xmlns:p14="http://schemas.microsoft.com/office/powerpoint/2010/main" val="38205706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F77332-4EE2-4C5F-82F1-75B2E6C109AE}"/>
              </a:ext>
            </a:extLst>
          </p:cNvPr>
          <p:cNvSpPr>
            <a:spLocks noGrp="1"/>
          </p:cNvSpPr>
          <p:nvPr>
            <p:ph type="title"/>
          </p:nvPr>
        </p:nvSpPr>
        <p:spPr>
          <a:xfrm>
            <a:off x="142529" y="0"/>
            <a:ext cx="9404723" cy="1400530"/>
          </a:xfrm>
        </p:spPr>
        <p:txBody>
          <a:bodyPr/>
          <a:lstStyle/>
          <a:p>
            <a:r>
              <a:rPr lang="it-IT" dirty="0"/>
              <a:t>The rise of </a:t>
            </a:r>
            <a:r>
              <a:rPr lang="it-IT" dirty="0" err="1"/>
              <a:t>natural</a:t>
            </a:r>
            <a:r>
              <a:rPr lang="it-IT" dirty="0"/>
              <a:t> </a:t>
            </a:r>
            <a:r>
              <a:rPr lang="it-IT" dirty="0" err="1"/>
              <a:t>disasters</a:t>
            </a:r>
            <a:endParaRPr lang="it-IT" dirty="0"/>
          </a:p>
        </p:txBody>
      </p:sp>
      <p:sp>
        <p:nvSpPr>
          <p:cNvPr id="3" name="Segnaposto contenuto 2">
            <a:extLst>
              <a:ext uri="{FF2B5EF4-FFF2-40B4-BE49-F238E27FC236}">
                <a16:creationId xmlns:a16="http://schemas.microsoft.com/office/drawing/2014/main" id="{0B762C9E-69A3-4588-A907-6C4B608BC16D}"/>
              </a:ext>
            </a:extLst>
          </p:cNvPr>
          <p:cNvSpPr>
            <a:spLocks noGrp="1"/>
          </p:cNvSpPr>
          <p:nvPr>
            <p:ph idx="1"/>
          </p:nvPr>
        </p:nvSpPr>
        <p:spPr>
          <a:xfrm>
            <a:off x="0" y="2100796"/>
            <a:ext cx="6745357" cy="3969027"/>
          </a:xfrm>
        </p:spPr>
        <p:txBody>
          <a:bodyPr/>
          <a:lstStyle/>
          <a:p>
            <a:pPr marL="0" indent="0">
              <a:buNone/>
            </a:pPr>
            <a:r>
              <a:rPr lang="en-US" dirty="0"/>
              <a:t>When disaster strikes, it usually manifests itself through water. Floods, landslides, hurricanes, tsunamis, storms, heat waves, cold spells, droughts and waterborne disease outbreaks are all becoming more frequent and more intense.</a:t>
            </a:r>
          </a:p>
          <a:p>
            <a:pPr marL="0" indent="0">
              <a:buNone/>
            </a:pPr>
            <a:endParaRPr lang="en-US" dirty="0"/>
          </a:p>
        </p:txBody>
      </p:sp>
      <p:pic>
        <p:nvPicPr>
          <p:cNvPr id="5" name="Immagine 4">
            <a:extLst>
              <a:ext uri="{FF2B5EF4-FFF2-40B4-BE49-F238E27FC236}">
                <a16:creationId xmlns:a16="http://schemas.microsoft.com/office/drawing/2014/main" id="{78E554BB-97EE-4C07-8250-A3F1ADB53E6A}"/>
              </a:ext>
            </a:extLst>
          </p:cNvPr>
          <p:cNvPicPr>
            <a:picLocks noChangeAspect="1"/>
          </p:cNvPicPr>
          <p:nvPr/>
        </p:nvPicPr>
        <p:blipFill>
          <a:blip r:embed="rId2"/>
          <a:stretch>
            <a:fillRect/>
          </a:stretch>
        </p:blipFill>
        <p:spPr>
          <a:xfrm>
            <a:off x="6745357" y="1334699"/>
            <a:ext cx="4762500" cy="3400425"/>
          </a:xfrm>
          <a:prstGeom prst="rect">
            <a:avLst/>
          </a:prstGeom>
        </p:spPr>
      </p:pic>
      <p:sp>
        <p:nvSpPr>
          <p:cNvPr id="6" name="CasellaDiTesto 5">
            <a:extLst>
              <a:ext uri="{FF2B5EF4-FFF2-40B4-BE49-F238E27FC236}">
                <a16:creationId xmlns:a16="http://schemas.microsoft.com/office/drawing/2014/main" id="{3DA293D0-14F6-4743-8469-A4C20F872828}"/>
              </a:ext>
            </a:extLst>
          </p:cNvPr>
          <p:cNvSpPr txBox="1"/>
          <p:nvPr/>
        </p:nvSpPr>
        <p:spPr>
          <a:xfrm>
            <a:off x="6745357" y="4863717"/>
            <a:ext cx="5446643" cy="646331"/>
          </a:xfrm>
          <a:prstGeom prst="rect">
            <a:avLst/>
          </a:prstGeom>
          <a:noFill/>
        </p:spPr>
        <p:txBody>
          <a:bodyPr wrap="square" rtlCol="0">
            <a:spAutoFit/>
          </a:bodyPr>
          <a:lstStyle/>
          <a:p>
            <a:r>
              <a:rPr lang="en-US" dirty="0"/>
              <a:t>A ruined village near the coast of Sumatra after the 2004 tsunami.</a:t>
            </a:r>
            <a:endParaRPr lang="it-IT" dirty="0"/>
          </a:p>
        </p:txBody>
      </p:sp>
      <p:sp>
        <p:nvSpPr>
          <p:cNvPr id="7" name="CasellaDiTesto 6">
            <a:extLst>
              <a:ext uri="{FF2B5EF4-FFF2-40B4-BE49-F238E27FC236}">
                <a16:creationId xmlns:a16="http://schemas.microsoft.com/office/drawing/2014/main" id="{CB2F279F-E17A-4CFA-B235-7EBCC16F0ED8}"/>
              </a:ext>
            </a:extLst>
          </p:cNvPr>
          <p:cNvSpPr txBox="1"/>
          <p:nvPr/>
        </p:nvSpPr>
        <p:spPr>
          <a:xfrm>
            <a:off x="0" y="4309719"/>
            <a:ext cx="5910470" cy="1754326"/>
          </a:xfrm>
          <a:prstGeom prst="rect">
            <a:avLst/>
          </a:prstGeom>
          <a:noFill/>
        </p:spPr>
        <p:txBody>
          <a:bodyPr wrap="square" rtlCol="0">
            <a:spAutoFit/>
          </a:bodyPr>
          <a:lstStyle/>
          <a:p>
            <a:r>
              <a:rPr lang="en-US" dirty="0"/>
              <a:t>These weather and climate events can cause disruptions in health and social services, scarcities of food and water and an increase in conflict and migration. With the right tools to adapt to and mitigate adversity, communities can build resilience and continue to achieve development goals.</a:t>
            </a:r>
            <a:endParaRPr lang="it-IT" dirty="0"/>
          </a:p>
        </p:txBody>
      </p:sp>
    </p:spTree>
    <p:extLst>
      <p:ext uri="{BB962C8B-B14F-4D97-AF65-F5344CB8AC3E}">
        <p14:creationId xmlns:p14="http://schemas.microsoft.com/office/powerpoint/2010/main" val="686424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855670-BC70-45D1-9369-E9C3EB5C6A39}"/>
              </a:ext>
            </a:extLst>
          </p:cNvPr>
          <p:cNvSpPr>
            <a:spLocks noGrp="1"/>
          </p:cNvSpPr>
          <p:nvPr>
            <p:ph type="title"/>
          </p:nvPr>
        </p:nvSpPr>
        <p:spPr>
          <a:xfrm>
            <a:off x="0" y="236395"/>
            <a:ext cx="9404723" cy="1400530"/>
          </a:xfrm>
        </p:spPr>
        <p:txBody>
          <a:bodyPr/>
          <a:lstStyle/>
          <a:p>
            <a:r>
              <a:rPr lang="it-IT" dirty="0"/>
              <a:t>The killer </a:t>
            </a:r>
            <a:r>
              <a:rPr lang="it-IT" dirty="0" err="1"/>
              <a:t>wave</a:t>
            </a:r>
            <a:endParaRPr lang="it-IT" dirty="0"/>
          </a:p>
        </p:txBody>
      </p:sp>
      <p:sp>
        <p:nvSpPr>
          <p:cNvPr id="3" name="Segnaposto contenuto 2">
            <a:extLst>
              <a:ext uri="{FF2B5EF4-FFF2-40B4-BE49-F238E27FC236}">
                <a16:creationId xmlns:a16="http://schemas.microsoft.com/office/drawing/2014/main" id="{3246D3E4-1F85-4EAD-B6E5-71C4DC45F3F0}"/>
              </a:ext>
            </a:extLst>
          </p:cNvPr>
          <p:cNvSpPr>
            <a:spLocks noGrp="1"/>
          </p:cNvSpPr>
          <p:nvPr>
            <p:ph idx="1"/>
          </p:nvPr>
        </p:nvSpPr>
        <p:spPr>
          <a:xfrm>
            <a:off x="-1" y="1887267"/>
            <a:ext cx="5671929" cy="1376082"/>
          </a:xfrm>
        </p:spPr>
        <p:txBody>
          <a:bodyPr>
            <a:normAutofit fontScale="92500" lnSpcReduction="20000"/>
          </a:bodyPr>
          <a:lstStyle/>
          <a:p>
            <a:pPr marL="0" indent="0">
              <a:buNone/>
            </a:pPr>
            <a:r>
              <a:rPr lang="en-US" dirty="0"/>
              <a:t>The 2004 Indian Ocean earthquake occurred on 26 December, with an </a:t>
            </a:r>
            <a:r>
              <a:rPr lang="en-US" dirty="0" err="1"/>
              <a:t>epicentre</a:t>
            </a:r>
            <a:r>
              <a:rPr lang="en-US" dirty="0"/>
              <a:t> off the west coast of northern Sumatra, Indonesia. It was an undersea megathrust earthquake that registered a magnitude of 9.1–9.3 Mw. </a:t>
            </a:r>
          </a:p>
        </p:txBody>
      </p:sp>
      <p:sp>
        <p:nvSpPr>
          <p:cNvPr id="6" name="CasellaDiTesto 5">
            <a:extLst>
              <a:ext uri="{FF2B5EF4-FFF2-40B4-BE49-F238E27FC236}">
                <a16:creationId xmlns:a16="http://schemas.microsoft.com/office/drawing/2014/main" id="{F14B7B81-72C5-4BE5-81A7-26FAFEB223DA}"/>
              </a:ext>
            </a:extLst>
          </p:cNvPr>
          <p:cNvSpPr txBox="1"/>
          <p:nvPr/>
        </p:nvSpPr>
        <p:spPr>
          <a:xfrm>
            <a:off x="0" y="3764034"/>
            <a:ext cx="5671929" cy="2308324"/>
          </a:xfrm>
          <a:prstGeom prst="rect">
            <a:avLst/>
          </a:prstGeom>
          <a:noFill/>
        </p:spPr>
        <p:txBody>
          <a:bodyPr wrap="square" rtlCol="0">
            <a:spAutoFit/>
          </a:bodyPr>
          <a:lstStyle/>
          <a:p>
            <a:r>
              <a:rPr lang="en-US" dirty="0"/>
              <a:t>A series of large tsunamis up to 30 </a:t>
            </a:r>
            <a:r>
              <a:rPr lang="en-US" dirty="0" err="1"/>
              <a:t>metres</a:t>
            </a:r>
            <a:r>
              <a:rPr lang="en-US" dirty="0"/>
              <a:t> (100 ft) high were created by the underwater seismic activity. Communities along the surrounding coasts of the Indian Ocean were seriously affected, and the tsunamis killed an estimated 227,898 people in 14 countries. The earthquake was one of the deadliest natural disasters in recorded history</a:t>
            </a:r>
          </a:p>
        </p:txBody>
      </p:sp>
      <p:pic>
        <p:nvPicPr>
          <p:cNvPr id="7" name="Immagine 6">
            <a:extLst>
              <a:ext uri="{FF2B5EF4-FFF2-40B4-BE49-F238E27FC236}">
                <a16:creationId xmlns:a16="http://schemas.microsoft.com/office/drawing/2014/main" id="{CACE6F61-51A5-4D6F-9220-4A736E621FBA}"/>
              </a:ext>
            </a:extLst>
          </p:cNvPr>
          <p:cNvPicPr>
            <a:picLocks noChangeAspect="1"/>
          </p:cNvPicPr>
          <p:nvPr/>
        </p:nvPicPr>
        <p:blipFill>
          <a:blip r:embed="rId2"/>
          <a:stretch>
            <a:fillRect/>
          </a:stretch>
        </p:blipFill>
        <p:spPr>
          <a:xfrm>
            <a:off x="5777945" y="1887267"/>
            <a:ext cx="6175513" cy="4631636"/>
          </a:xfrm>
          <a:prstGeom prst="rect">
            <a:avLst/>
          </a:prstGeom>
        </p:spPr>
      </p:pic>
    </p:spTree>
    <p:extLst>
      <p:ext uri="{BB962C8B-B14F-4D97-AF65-F5344CB8AC3E}">
        <p14:creationId xmlns:p14="http://schemas.microsoft.com/office/powerpoint/2010/main" val="419322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A9D503-C85C-475B-9DB7-D00DEFF94FC8}"/>
              </a:ext>
            </a:extLst>
          </p:cNvPr>
          <p:cNvSpPr>
            <a:spLocks noGrp="1"/>
          </p:cNvSpPr>
          <p:nvPr>
            <p:ph type="title"/>
          </p:nvPr>
        </p:nvSpPr>
        <p:spPr>
          <a:xfrm>
            <a:off x="0" y="0"/>
            <a:ext cx="10999304" cy="2257170"/>
          </a:xfrm>
        </p:spPr>
        <p:txBody>
          <a:bodyPr/>
          <a:lstStyle/>
          <a:p>
            <a:r>
              <a:rPr lang="it-IT" sz="5400" dirty="0" err="1"/>
              <a:t>What’s</a:t>
            </a:r>
            <a:r>
              <a:rPr lang="it-IT" sz="5400" dirty="0"/>
              <a:t> </a:t>
            </a:r>
            <a:r>
              <a:rPr lang="it-IT" sz="5400" dirty="0" err="1"/>
              <a:t>left</a:t>
            </a:r>
            <a:r>
              <a:rPr lang="it-IT" sz="5400" dirty="0"/>
              <a:t>?</a:t>
            </a:r>
          </a:p>
        </p:txBody>
      </p:sp>
      <p:pic>
        <p:nvPicPr>
          <p:cNvPr id="4" name="Segnaposto contenuto 3">
            <a:extLst>
              <a:ext uri="{FF2B5EF4-FFF2-40B4-BE49-F238E27FC236}">
                <a16:creationId xmlns:a16="http://schemas.microsoft.com/office/drawing/2014/main" id="{AD9293C4-FC12-4424-BF8C-8E13A9D9B84C}"/>
              </a:ext>
            </a:extLst>
          </p:cNvPr>
          <p:cNvPicPr>
            <a:picLocks noGrp="1" noChangeAspect="1"/>
          </p:cNvPicPr>
          <p:nvPr>
            <p:ph idx="1"/>
          </p:nvPr>
        </p:nvPicPr>
        <p:blipFill>
          <a:blip r:embed="rId2"/>
          <a:stretch>
            <a:fillRect/>
          </a:stretch>
        </p:blipFill>
        <p:spPr>
          <a:xfrm>
            <a:off x="0" y="2296694"/>
            <a:ext cx="4135901" cy="2953723"/>
          </a:xfrm>
          <a:prstGeom prst="rect">
            <a:avLst/>
          </a:prstGeom>
        </p:spPr>
      </p:pic>
      <p:pic>
        <p:nvPicPr>
          <p:cNvPr id="8" name="Immagine 7">
            <a:extLst>
              <a:ext uri="{FF2B5EF4-FFF2-40B4-BE49-F238E27FC236}">
                <a16:creationId xmlns:a16="http://schemas.microsoft.com/office/drawing/2014/main" id="{3B1C2523-82DB-4B6E-AE3D-5B51B13BCA87}"/>
              </a:ext>
            </a:extLst>
          </p:cNvPr>
          <p:cNvPicPr>
            <a:picLocks noChangeAspect="1"/>
          </p:cNvPicPr>
          <p:nvPr/>
        </p:nvPicPr>
        <p:blipFill>
          <a:blip r:embed="rId3"/>
          <a:stretch>
            <a:fillRect/>
          </a:stretch>
        </p:blipFill>
        <p:spPr>
          <a:xfrm>
            <a:off x="7693133" y="2257170"/>
            <a:ext cx="4498867" cy="2993246"/>
          </a:xfrm>
          <a:prstGeom prst="rect">
            <a:avLst/>
          </a:prstGeom>
        </p:spPr>
      </p:pic>
      <p:pic>
        <p:nvPicPr>
          <p:cNvPr id="6" name="Immagine 5">
            <a:extLst>
              <a:ext uri="{FF2B5EF4-FFF2-40B4-BE49-F238E27FC236}">
                <a16:creationId xmlns:a16="http://schemas.microsoft.com/office/drawing/2014/main" id="{0708E83E-D122-4373-B842-62D9ADC77C10}"/>
              </a:ext>
            </a:extLst>
          </p:cNvPr>
          <p:cNvPicPr>
            <a:picLocks noChangeAspect="1"/>
          </p:cNvPicPr>
          <p:nvPr/>
        </p:nvPicPr>
        <p:blipFill>
          <a:blip r:embed="rId4"/>
          <a:stretch>
            <a:fillRect/>
          </a:stretch>
        </p:blipFill>
        <p:spPr>
          <a:xfrm>
            <a:off x="3816862" y="2257169"/>
            <a:ext cx="4558276" cy="2993247"/>
          </a:xfrm>
          <a:prstGeom prst="rect">
            <a:avLst/>
          </a:prstGeom>
        </p:spPr>
      </p:pic>
    </p:spTree>
    <p:extLst>
      <p:ext uri="{BB962C8B-B14F-4D97-AF65-F5344CB8AC3E}">
        <p14:creationId xmlns:p14="http://schemas.microsoft.com/office/powerpoint/2010/main" val="11523272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6A32D8-A17E-410C-B873-8DAE786EA679}"/>
              </a:ext>
            </a:extLst>
          </p:cNvPr>
          <p:cNvSpPr>
            <a:spLocks noGrp="1"/>
          </p:cNvSpPr>
          <p:nvPr>
            <p:ph type="title"/>
          </p:nvPr>
        </p:nvSpPr>
        <p:spPr>
          <a:xfrm>
            <a:off x="0" y="0"/>
            <a:ext cx="9404723" cy="1400530"/>
          </a:xfrm>
        </p:spPr>
        <p:txBody>
          <a:bodyPr/>
          <a:lstStyle/>
          <a:p>
            <a:r>
              <a:rPr lang="it-IT" dirty="0"/>
              <a:t>How can </a:t>
            </a:r>
            <a:r>
              <a:rPr lang="it-IT" dirty="0" err="1"/>
              <a:t>we</a:t>
            </a:r>
            <a:r>
              <a:rPr lang="it-IT" dirty="0"/>
              <a:t> stop </a:t>
            </a:r>
            <a:r>
              <a:rPr lang="it-IT" dirty="0" err="1"/>
              <a:t>all</a:t>
            </a:r>
            <a:r>
              <a:rPr lang="it-IT" dirty="0"/>
              <a:t> of </a:t>
            </a:r>
            <a:r>
              <a:rPr lang="it-IT" dirty="0" err="1"/>
              <a:t>this</a:t>
            </a:r>
            <a:r>
              <a:rPr lang="it-IT" dirty="0"/>
              <a:t>?</a:t>
            </a:r>
          </a:p>
        </p:txBody>
      </p:sp>
      <p:sp>
        <p:nvSpPr>
          <p:cNvPr id="3" name="Segnaposto contenuto 2">
            <a:extLst>
              <a:ext uri="{FF2B5EF4-FFF2-40B4-BE49-F238E27FC236}">
                <a16:creationId xmlns:a16="http://schemas.microsoft.com/office/drawing/2014/main" id="{67CB6607-11E1-4B3D-B980-B43DC168142B}"/>
              </a:ext>
            </a:extLst>
          </p:cNvPr>
          <p:cNvSpPr>
            <a:spLocks noGrp="1"/>
          </p:cNvSpPr>
          <p:nvPr>
            <p:ph idx="1"/>
          </p:nvPr>
        </p:nvSpPr>
        <p:spPr>
          <a:xfrm>
            <a:off x="1" y="1204779"/>
            <a:ext cx="6559825" cy="5845378"/>
          </a:xfrm>
        </p:spPr>
        <p:txBody>
          <a:bodyPr/>
          <a:lstStyle/>
          <a:p>
            <a:pPr marL="0" indent="0">
              <a:buNone/>
            </a:pPr>
            <a:r>
              <a:rPr lang="en-US" dirty="0"/>
              <a:t>We </a:t>
            </a:r>
            <a:r>
              <a:rPr lang="en-US" u="sng" dirty="0">
                <a:effectLst>
                  <a:outerShdw blurRad="38100" dist="38100" dir="2700000" algn="tl">
                    <a:srgbClr val="000000">
                      <a:alpha val="43137"/>
                    </a:srgbClr>
                  </a:outerShdw>
                </a:effectLst>
              </a:rPr>
              <a:t>can’t </a:t>
            </a:r>
            <a:r>
              <a:rPr lang="en-US" dirty="0"/>
              <a:t>stop natural phenomena from happening.</a:t>
            </a:r>
          </a:p>
          <a:p>
            <a:pPr marL="0" indent="0">
              <a:buNone/>
            </a:pPr>
            <a:r>
              <a:rPr lang="en-US" dirty="0"/>
              <a:t>But we can make them less damaging if we understand better why they happen, and what we can do to prevent or mitigate them.</a:t>
            </a:r>
          </a:p>
          <a:p>
            <a:r>
              <a:rPr lang="en-US" dirty="0"/>
              <a:t>Since people are partly responsible for disasters happening, we have to change what we are doing wrong, in order to avoid or reduce the impact of natural phenomena.</a:t>
            </a:r>
          </a:p>
          <a:p>
            <a:r>
              <a:rPr lang="en-US" dirty="0"/>
              <a:t>Every community must get to know its own features and surroundings: the natural environment as well as environment built by human beings. This is the only way for a community to manage the hazards that surround it and to reduce its own vulnerability to these hazards.</a:t>
            </a:r>
            <a:endParaRPr lang="it-IT" dirty="0"/>
          </a:p>
        </p:txBody>
      </p:sp>
      <p:pic>
        <p:nvPicPr>
          <p:cNvPr id="6" name="Immagine 5">
            <a:extLst>
              <a:ext uri="{FF2B5EF4-FFF2-40B4-BE49-F238E27FC236}">
                <a16:creationId xmlns:a16="http://schemas.microsoft.com/office/drawing/2014/main" id="{00F95202-58CF-4279-9256-95F353410906}"/>
              </a:ext>
            </a:extLst>
          </p:cNvPr>
          <p:cNvPicPr>
            <a:picLocks noChangeAspect="1"/>
          </p:cNvPicPr>
          <p:nvPr/>
        </p:nvPicPr>
        <p:blipFill>
          <a:blip r:embed="rId2"/>
          <a:stretch>
            <a:fillRect/>
          </a:stretch>
        </p:blipFill>
        <p:spPr>
          <a:xfrm>
            <a:off x="6869607" y="1204779"/>
            <a:ext cx="5070231" cy="5070231"/>
          </a:xfrm>
          <a:prstGeom prst="rect">
            <a:avLst/>
          </a:prstGeom>
        </p:spPr>
      </p:pic>
    </p:spTree>
    <p:extLst>
      <p:ext uri="{BB962C8B-B14F-4D97-AF65-F5344CB8AC3E}">
        <p14:creationId xmlns:p14="http://schemas.microsoft.com/office/powerpoint/2010/main" val="4027449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80">
                                          <p:stCondLst>
                                            <p:cond delay="0"/>
                                          </p:stCondLst>
                                        </p:cTn>
                                        <p:tgtEl>
                                          <p:spTgt spid="3">
                                            <p:txEl>
                                              <p:pRg st="2" end="2"/>
                                            </p:txEl>
                                          </p:spTgt>
                                        </p:tgtEl>
                                      </p:cBhvr>
                                    </p:animEffect>
                                    <p:anim calcmode="lin" valueType="num">
                                      <p:cBhvr>
                                        <p:cTn id="23"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3">
                                            <p:txEl>
                                              <p:pRg st="2" end="2"/>
                                            </p:txEl>
                                          </p:spTgt>
                                        </p:tgtEl>
                                      </p:cBhvr>
                                      <p:to x="100000" y="60000"/>
                                    </p:animScale>
                                    <p:animScale>
                                      <p:cBhvr>
                                        <p:cTn id="29" dur="166" decel="50000">
                                          <p:stCondLst>
                                            <p:cond delay="676"/>
                                          </p:stCondLst>
                                        </p:cTn>
                                        <p:tgtEl>
                                          <p:spTgt spid="3">
                                            <p:txEl>
                                              <p:pRg st="2" end="2"/>
                                            </p:txEl>
                                          </p:spTgt>
                                        </p:tgtEl>
                                      </p:cBhvr>
                                      <p:to x="100000" y="100000"/>
                                    </p:animScale>
                                    <p:animScale>
                                      <p:cBhvr>
                                        <p:cTn id="30" dur="26">
                                          <p:stCondLst>
                                            <p:cond delay="1312"/>
                                          </p:stCondLst>
                                        </p:cTn>
                                        <p:tgtEl>
                                          <p:spTgt spid="3">
                                            <p:txEl>
                                              <p:pRg st="2" end="2"/>
                                            </p:txEl>
                                          </p:spTgt>
                                        </p:tgtEl>
                                      </p:cBhvr>
                                      <p:to x="100000" y="80000"/>
                                    </p:animScale>
                                    <p:animScale>
                                      <p:cBhvr>
                                        <p:cTn id="31" dur="166" decel="50000">
                                          <p:stCondLst>
                                            <p:cond delay="1338"/>
                                          </p:stCondLst>
                                        </p:cTn>
                                        <p:tgtEl>
                                          <p:spTgt spid="3">
                                            <p:txEl>
                                              <p:pRg st="2" end="2"/>
                                            </p:txEl>
                                          </p:spTgt>
                                        </p:tgtEl>
                                      </p:cBhvr>
                                      <p:to x="100000" y="100000"/>
                                    </p:animScale>
                                    <p:animScale>
                                      <p:cBhvr>
                                        <p:cTn id="32" dur="26">
                                          <p:stCondLst>
                                            <p:cond delay="1642"/>
                                          </p:stCondLst>
                                        </p:cTn>
                                        <p:tgtEl>
                                          <p:spTgt spid="3">
                                            <p:txEl>
                                              <p:pRg st="2" end="2"/>
                                            </p:txEl>
                                          </p:spTgt>
                                        </p:tgtEl>
                                      </p:cBhvr>
                                      <p:to x="100000" y="90000"/>
                                    </p:animScale>
                                    <p:animScale>
                                      <p:cBhvr>
                                        <p:cTn id="33" dur="166" decel="50000">
                                          <p:stCondLst>
                                            <p:cond delay="1668"/>
                                          </p:stCondLst>
                                        </p:cTn>
                                        <p:tgtEl>
                                          <p:spTgt spid="3">
                                            <p:txEl>
                                              <p:pRg st="2" end="2"/>
                                            </p:txEl>
                                          </p:spTgt>
                                        </p:tgtEl>
                                      </p:cBhvr>
                                      <p:to x="100000" y="100000"/>
                                    </p:animScale>
                                    <p:animScale>
                                      <p:cBhvr>
                                        <p:cTn id="34" dur="26">
                                          <p:stCondLst>
                                            <p:cond delay="1808"/>
                                          </p:stCondLst>
                                        </p:cTn>
                                        <p:tgtEl>
                                          <p:spTgt spid="3">
                                            <p:txEl>
                                              <p:pRg st="2" end="2"/>
                                            </p:txEl>
                                          </p:spTgt>
                                        </p:tgtEl>
                                      </p:cBhvr>
                                      <p:to x="100000" y="95000"/>
                                    </p:animScale>
                                    <p:animScale>
                                      <p:cBhvr>
                                        <p:cTn id="35" dur="166" decel="50000">
                                          <p:stCondLst>
                                            <p:cond delay="1834"/>
                                          </p:stCondLst>
                                        </p:cTn>
                                        <p:tgtEl>
                                          <p:spTgt spid="3">
                                            <p:txEl>
                                              <p:pRg st="2" end="2"/>
                                            </p:txEl>
                                          </p:spTgt>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wipe(down)">
                                      <p:cBhvr>
                                        <p:cTn id="40" dur="580">
                                          <p:stCondLst>
                                            <p:cond delay="0"/>
                                          </p:stCondLst>
                                        </p:cTn>
                                        <p:tgtEl>
                                          <p:spTgt spid="3">
                                            <p:txEl>
                                              <p:pRg st="3" end="3"/>
                                            </p:txEl>
                                          </p:spTgt>
                                        </p:tgtEl>
                                      </p:cBhvr>
                                    </p:animEffect>
                                    <p:anim calcmode="lin" valueType="num">
                                      <p:cBhvr>
                                        <p:cTn id="41"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46" dur="26">
                                          <p:stCondLst>
                                            <p:cond delay="650"/>
                                          </p:stCondLst>
                                        </p:cTn>
                                        <p:tgtEl>
                                          <p:spTgt spid="3">
                                            <p:txEl>
                                              <p:pRg st="3" end="3"/>
                                            </p:txEl>
                                          </p:spTgt>
                                        </p:tgtEl>
                                      </p:cBhvr>
                                      <p:to x="100000" y="60000"/>
                                    </p:animScale>
                                    <p:animScale>
                                      <p:cBhvr>
                                        <p:cTn id="47" dur="166" decel="50000">
                                          <p:stCondLst>
                                            <p:cond delay="676"/>
                                          </p:stCondLst>
                                        </p:cTn>
                                        <p:tgtEl>
                                          <p:spTgt spid="3">
                                            <p:txEl>
                                              <p:pRg st="3" end="3"/>
                                            </p:txEl>
                                          </p:spTgt>
                                        </p:tgtEl>
                                      </p:cBhvr>
                                      <p:to x="100000" y="100000"/>
                                    </p:animScale>
                                    <p:animScale>
                                      <p:cBhvr>
                                        <p:cTn id="48" dur="26">
                                          <p:stCondLst>
                                            <p:cond delay="1312"/>
                                          </p:stCondLst>
                                        </p:cTn>
                                        <p:tgtEl>
                                          <p:spTgt spid="3">
                                            <p:txEl>
                                              <p:pRg st="3" end="3"/>
                                            </p:txEl>
                                          </p:spTgt>
                                        </p:tgtEl>
                                      </p:cBhvr>
                                      <p:to x="100000" y="80000"/>
                                    </p:animScale>
                                    <p:animScale>
                                      <p:cBhvr>
                                        <p:cTn id="49" dur="166" decel="50000">
                                          <p:stCondLst>
                                            <p:cond delay="1338"/>
                                          </p:stCondLst>
                                        </p:cTn>
                                        <p:tgtEl>
                                          <p:spTgt spid="3">
                                            <p:txEl>
                                              <p:pRg st="3" end="3"/>
                                            </p:txEl>
                                          </p:spTgt>
                                        </p:tgtEl>
                                      </p:cBhvr>
                                      <p:to x="100000" y="100000"/>
                                    </p:animScale>
                                    <p:animScale>
                                      <p:cBhvr>
                                        <p:cTn id="50" dur="26">
                                          <p:stCondLst>
                                            <p:cond delay="1642"/>
                                          </p:stCondLst>
                                        </p:cTn>
                                        <p:tgtEl>
                                          <p:spTgt spid="3">
                                            <p:txEl>
                                              <p:pRg st="3" end="3"/>
                                            </p:txEl>
                                          </p:spTgt>
                                        </p:tgtEl>
                                      </p:cBhvr>
                                      <p:to x="100000" y="90000"/>
                                    </p:animScale>
                                    <p:animScale>
                                      <p:cBhvr>
                                        <p:cTn id="51" dur="166" decel="50000">
                                          <p:stCondLst>
                                            <p:cond delay="1668"/>
                                          </p:stCondLst>
                                        </p:cTn>
                                        <p:tgtEl>
                                          <p:spTgt spid="3">
                                            <p:txEl>
                                              <p:pRg st="3" end="3"/>
                                            </p:txEl>
                                          </p:spTgt>
                                        </p:tgtEl>
                                      </p:cBhvr>
                                      <p:to x="100000" y="100000"/>
                                    </p:animScale>
                                    <p:animScale>
                                      <p:cBhvr>
                                        <p:cTn id="52" dur="26">
                                          <p:stCondLst>
                                            <p:cond delay="1808"/>
                                          </p:stCondLst>
                                        </p:cTn>
                                        <p:tgtEl>
                                          <p:spTgt spid="3">
                                            <p:txEl>
                                              <p:pRg st="3" end="3"/>
                                            </p:txEl>
                                          </p:spTgt>
                                        </p:tgtEl>
                                      </p:cBhvr>
                                      <p:to x="100000" y="95000"/>
                                    </p:animScale>
                                    <p:animScale>
                                      <p:cBhvr>
                                        <p:cTn id="53"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E3F3835-7F7E-40EA-BCD0-E2E89400FB53}"/>
              </a:ext>
            </a:extLst>
          </p:cNvPr>
          <p:cNvPicPr>
            <a:picLocks noChangeAspect="1"/>
          </p:cNvPicPr>
          <p:nvPr/>
        </p:nvPicPr>
        <p:blipFill>
          <a:blip r:embed="rId2"/>
          <a:stretch>
            <a:fillRect/>
          </a:stretch>
        </p:blipFill>
        <p:spPr>
          <a:xfrm>
            <a:off x="0" y="0"/>
            <a:ext cx="3770142" cy="2518455"/>
          </a:xfrm>
          <a:prstGeom prst="rect">
            <a:avLst/>
          </a:prstGeom>
        </p:spPr>
      </p:pic>
      <p:sp>
        <p:nvSpPr>
          <p:cNvPr id="2" name="Titolo 1">
            <a:extLst>
              <a:ext uri="{FF2B5EF4-FFF2-40B4-BE49-F238E27FC236}">
                <a16:creationId xmlns:a16="http://schemas.microsoft.com/office/drawing/2014/main" id="{669CDB62-F93F-42CB-BCAE-3B517F274BB6}"/>
              </a:ext>
            </a:extLst>
          </p:cNvPr>
          <p:cNvSpPr>
            <a:spLocks noGrp="1"/>
          </p:cNvSpPr>
          <p:nvPr>
            <p:ph type="title"/>
          </p:nvPr>
        </p:nvSpPr>
        <p:spPr>
          <a:xfrm>
            <a:off x="-93784" y="315277"/>
            <a:ext cx="9404723" cy="1400530"/>
          </a:xfrm>
        </p:spPr>
        <p:txBody>
          <a:bodyPr/>
          <a:lstStyle/>
          <a:p>
            <a:r>
              <a:rPr lang="it-IT" dirty="0"/>
              <a:t>\</a:t>
            </a:r>
          </a:p>
        </p:txBody>
      </p:sp>
      <p:pic>
        <p:nvPicPr>
          <p:cNvPr id="4" name="Segnaposto contenuto 3">
            <a:extLst>
              <a:ext uri="{FF2B5EF4-FFF2-40B4-BE49-F238E27FC236}">
                <a16:creationId xmlns:a16="http://schemas.microsoft.com/office/drawing/2014/main" id="{148CC874-7F4D-4852-AAD1-512AB25BC6EA}"/>
              </a:ext>
            </a:extLst>
          </p:cNvPr>
          <p:cNvPicPr>
            <a:picLocks noGrp="1" noChangeAspect="1"/>
          </p:cNvPicPr>
          <p:nvPr>
            <p:ph idx="1"/>
          </p:nvPr>
        </p:nvPicPr>
        <p:blipFill>
          <a:blip r:embed="rId3"/>
          <a:stretch>
            <a:fillRect/>
          </a:stretch>
        </p:blipFill>
        <p:spPr>
          <a:xfrm>
            <a:off x="-93784" y="2518455"/>
            <a:ext cx="4323544" cy="2270504"/>
          </a:xfrm>
          <a:prstGeom prst="rect">
            <a:avLst/>
          </a:prstGeom>
        </p:spPr>
      </p:pic>
      <p:pic>
        <p:nvPicPr>
          <p:cNvPr id="5" name="Immagine 4">
            <a:extLst>
              <a:ext uri="{FF2B5EF4-FFF2-40B4-BE49-F238E27FC236}">
                <a16:creationId xmlns:a16="http://schemas.microsoft.com/office/drawing/2014/main" id="{085C26F8-23FE-4A15-9007-CAA4D88EA3D7}"/>
              </a:ext>
            </a:extLst>
          </p:cNvPr>
          <p:cNvPicPr>
            <a:picLocks noChangeAspect="1"/>
          </p:cNvPicPr>
          <p:nvPr/>
        </p:nvPicPr>
        <p:blipFill>
          <a:blip r:embed="rId4"/>
          <a:stretch>
            <a:fillRect/>
          </a:stretch>
        </p:blipFill>
        <p:spPr>
          <a:xfrm>
            <a:off x="0" y="4123752"/>
            <a:ext cx="4128178" cy="2734248"/>
          </a:xfrm>
          <a:prstGeom prst="rect">
            <a:avLst/>
          </a:prstGeom>
        </p:spPr>
      </p:pic>
      <p:pic>
        <p:nvPicPr>
          <p:cNvPr id="7" name="Immagine 6">
            <a:extLst>
              <a:ext uri="{FF2B5EF4-FFF2-40B4-BE49-F238E27FC236}">
                <a16:creationId xmlns:a16="http://schemas.microsoft.com/office/drawing/2014/main" id="{6B948450-4DBB-4B48-BE7D-F604DDA51747}"/>
              </a:ext>
            </a:extLst>
          </p:cNvPr>
          <p:cNvPicPr>
            <a:picLocks noChangeAspect="1"/>
          </p:cNvPicPr>
          <p:nvPr/>
        </p:nvPicPr>
        <p:blipFill>
          <a:blip r:embed="rId5"/>
          <a:stretch>
            <a:fillRect/>
          </a:stretch>
        </p:blipFill>
        <p:spPr>
          <a:xfrm>
            <a:off x="3770143" y="-46095"/>
            <a:ext cx="4893449" cy="3211326"/>
          </a:xfrm>
          <a:prstGeom prst="rect">
            <a:avLst/>
          </a:prstGeom>
        </p:spPr>
      </p:pic>
      <p:pic>
        <p:nvPicPr>
          <p:cNvPr id="8" name="Immagine 7">
            <a:extLst>
              <a:ext uri="{FF2B5EF4-FFF2-40B4-BE49-F238E27FC236}">
                <a16:creationId xmlns:a16="http://schemas.microsoft.com/office/drawing/2014/main" id="{3EDEC6B6-D002-4342-9C49-29E7E0D37F5D}"/>
              </a:ext>
            </a:extLst>
          </p:cNvPr>
          <p:cNvPicPr>
            <a:picLocks noChangeAspect="1"/>
          </p:cNvPicPr>
          <p:nvPr/>
        </p:nvPicPr>
        <p:blipFill>
          <a:blip r:embed="rId6"/>
          <a:stretch>
            <a:fillRect/>
          </a:stretch>
        </p:blipFill>
        <p:spPr>
          <a:xfrm>
            <a:off x="7962242" y="-46095"/>
            <a:ext cx="4754633" cy="3211326"/>
          </a:xfrm>
          <a:prstGeom prst="rect">
            <a:avLst/>
          </a:prstGeom>
        </p:spPr>
      </p:pic>
      <p:pic>
        <p:nvPicPr>
          <p:cNvPr id="9" name="Immagine 8">
            <a:extLst>
              <a:ext uri="{FF2B5EF4-FFF2-40B4-BE49-F238E27FC236}">
                <a16:creationId xmlns:a16="http://schemas.microsoft.com/office/drawing/2014/main" id="{41EE386E-2B9F-4A01-9CB3-EEC7ECB7FF49}"/>
              </a:ext>
            </a:extLst>
          </p:cNvPr>
          <p:cNvPicPr>
            <a:picLocks noChangeAspect="1"/>
          </p:cNvPicPr>
          <p:nvPr/>
        </p:nvPicPr>
        <p:blipFill>
          <a:blip r:embed="rId7"/>
          <a:stretch>
            <a:fillRect/>
          </a:stretch>
        </p:blipFill>
        <p:spPr>
          <a:xfrm>
            <a:off x="7887670" y="3165231"/>
            <a:ext cx="7077614" cy="3981157"/>
          </a:xfrm>
          <a:prstGeom prst="rect">
            <a:avLst/>
          </a:prstGeom>
        </p:spPr>
      </p:pic>
      <p:pic>
        <p:nvPicPr>
          <p:cNvPr id="10" name="Immagine 9">
            <a:extLst>
              <a:ext uri="{FF2B5EF4-FFF2-40B4-BE49-F238E27FC236}">
                <a16:creationId xmlns:a16="http://schemas.microsoft.com/office/drawing/2014/main" id="{92EB27F1-0137-4DED-AA39-EEAF0F463195}"/>
              </a:ext>
            </a:extLst>
          </p:cNvPr>
          <p:cNvPicPr>
            <a:picLocks noChangeAspect="1"/>
          </p:cNvPicPr>
          <p:nvPr/>
        </p:nvPicPr>
        <p:blipFill>
          <a:blip r:embed="rId8"/>
          <a:stretch>
            <a:fillRect/>
          </a:stretch>
        </p:blipFill>
        <p:spPr>
          <a:xfrm>
            <a:off x="4051400" y="3165231"/>
            <a:ext cx="4907978" cy="3692769"/>
          </a:xfrm>
          <a:prstGeom prst="rect">
            <a:avLst/>
          </a:prstGeom>
        </p:spPr>
      </p:pic>
      <p:sp>
        <p:nvSpPr>
          <p:cNvPr id="11" name="CasellaDiTesto 10">
            <a:extLst>
              <a:ext uri="{FF2B5EF4-FFF2-40B4-BE49-F238E27FC236}">
                <a16:creationId xmlns:a16="http://schemas.microsoft.com/office/drawing/2014/main" id="{1CE1E3C7-ECE8-4129-A125-E4441C13A9BA}"/>
              </a:ext>
            </a:extLst>
          </p:cNvPr>
          <p:cNvSpPr txBox="1"/>
          <p:nvPr/>
        </p:nvSpPr>
        <p:spPr>
          <a:xfrm>
            <a:off x="2321027" y="2833732"/>
            <a:ext cx="8637353" cy="1015663"/>
          </a:xfrm>
          <a:prstGeom prst="rect">
            <a:avLst/>
          </a:prstGeom>
          <a:noFill/>
        </p:spPr>
        <p:txBody>
          <a:bodyPr wrap="square" rtlCol="0">
            <a:spAutoFit/>
          </a:bodyPr>
          <a:lstStyle/>
          <a:p>
            <a:r>
              <a:rPr lang="it-IT" sz="6000" u="sng" dirty="0">
                <a:solidFill>
                  <a:srgbClr val="C00000"/>
                </a:solidFill>
                <a:effectLst>
                  <a:outerShdw blurRad="38100" dist="38100" dir="2700000" algn="tl">
                    <a:srgbClr val="000000">
                      <a:alpha val="43137"/>
                    </a:srgbClr>
                  </a:outerShdw>
                </a:effectLst>
              </a:rPr>
              <a:t>IT’S TIME TO CHANGE</a:t>
            </a:r>
          </a:p>
        </p:txBody>
      </p:sp>
    </p:spTree>
    <p:extLst>
      <p:ext uri="{BB962C8B-B14F-4D97-AF65-F5344CB8AC3E}">
        <p14:creationId xmlns:p14="http://schemas.microsoft.com/office/powerpoint/2010/main" val="281411615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50"/>
                                        <p:tgtEl>
                                          <p:spTgt spid="4"/>
                                        </p:tgtEl>
                                      </p:cBhvr>
                                    </p:animEffect>
                                  </p:childTnLst>
                                </p:cTn>
                              </p:par>
                              <p:par>
                                <p:cTn id="12" presetID="10" presetClass="entr" presetSubtype="0" fill="hold" nodeType="withEffect">
                                  <p:stCondLst>
                                    <p:cond delay="75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childTnLst>
                                </p:cTn>
                              </p:par>
                              <p:par>
                                <p:cTn id="15" presetID="10" presetClass="entr" presetSubtype="0" fill="hold"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250"/>
                                        <p:tgtEl>
                                          <p:spTgt spid="7"/>
                                        </p:tgtEl>
                                      </p:cBhvr>
                                    </p:animEffect>
                                  </p:childTnLst>
                                </p:cTn>
                              </p:par>
                              <p:par>
                                <p:cTn id="18" presetID="10" presetClass="entr" presetSubtype="0" fill="hold" nodeType="withEffect">
                                  <p:stCondLst>
                                    <p:cond delay="125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500"/>
                                        <p:tgtEl>
                                          <p:spTgt spid="10"/>
                                        </p:tgtEl>
                                      </p:cBhvr>
                                    </p:animEffect>
                                  </p:childTnLst>
                                </p:cTn>
                              </p:par>
                              <p:par>
                                <p:cTn id="21" presetID="10" presetClass="entr" presetSubtype="0" fill="hold" nodeType="withEffect">
                                  <p:stCondLst>
                                    <p:cond delay="15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750"/>
                                        <p:tgtEl>
                                          <p:spTgt spid="8"/>
                                        </p:tgtEl>
                                      </p:cBhvr>
                                    </p:animEffect>
                                  </p:childTnLst>
                                </p:cTn>
                              </p:par>
                              <p:par>
                                <p:cTn id="24" presetID="10" presetClass="entr" presetSubtype="0" fill="hold" nodeType="withEffect">
                                  <p:stCondLst>
                                    <p:cond delay="175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Ione">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Ion</Template>
  <TotalTime>93</TotalTime>
  <Words>346</Words>
  <Application>Microsoft Office PowerPoint</Application>
  <PresentationFormat>Widescreen</PresentationFormat>
  <Paragraphs>18</Paragraphs>
  <Slides>6</Slides>
  <Notes>0</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Ione</vt:lpstr>
      <vt:lpstr>Water-related Disaster</vt:lpstr>
      <vt:lpstr>The rise of natural disasters</vt:lpstr>
      <vt:lpstr>The killer wave</vt:lpstr>
      <vt:lpstr>What’s left?</vt:lpstr>
      <vt:lpstr>How can we stop all of this?</vt:lpstr>
      <vt:lpst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Water-related Disaster</dc:title>
  <dc:creator>Vincenzo Laurante</dc:creator>
  <cp:lastModifiedBy>Unknown User</cp:lastModifiedBy>
  <cp:revision>11</cp:revision>
  <dcterms:created xsi:type="dcterms:W3CDTF">2019-03-21T15:27:37Z</dcterms:created>
  <dcterms:modified xsi:type="dcterms:W3CDTF">2019-03-21T17:05:22Z</dcterms:modified>
</cp:coreProperties>
</file>