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5" r:id="rId14"/>
    <p:sldId id="271"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595"/>
  </p:normalViewPr>
  <p:slideViewPr>
    <p:cSldViewPr snapToGrid="0" snapToObjects="1">
      <p:cViewPr varScale="1">
        <p:scale>
          <a:sx n="115" d="100"/>
          <a:sy n="115" d="100"/>
        </p:scale>
        <p:origin x="472"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all" baseline="0">
                <a:solidFill>
                  <a:schemeClr val="accent1"/>
                </a:solidFill>
                <a:latin typeface="+mn-lt"/>
                <a:ea typeface="+mn-ea"/>
                <a:cs typeface="+mn-cs"/>
              </a:defRPr>
            </a:pPr>
            <a:r>
              <a:rPr lang="en-US" b="0">
                <a:solidFill>
                  <a:schemeClr val="accent1"/>
                </a:solidFill>
              </a:rPr>
              <a:t> 235 casi di cyberbullismo</a:t>
            </a:r>
          </a:p>
        </c:rich>
      </c:tx>
      <c:layout>
        <c:manualLayout>
          <c:xMode val="edge"/>
          <c:yMode val="edge"/>
          <c:x val="1.8692316767177967E-2"/>
          <c:y val="0.92057280812951048"/>
        </c:manualLayout>
      </c:layout>
      <c:overlay val="0"/>
      <c:spPr>
        <a:noFill/>
        <a:ln>
          <a:noFill/>
        </a:ln>
        <a:effectLst/>
      </c:spPr>
      <c:txPr>
        <a:bodyPr rot="0" spcFirstLastPara="1" vertOverflow="ellipsis" vert="horz" wrap="square" anchor="ctr" anchorCtr="1"/>
        <a:lstStyle/>
        <a:p>
          <a:pPr>
            <a:defRPr sz="2200" b="0" i="0" u="none" strike="noStrike" kern="1200" cap="all" baseline="0">
              <a:solidFill>
                <a:schemeClr val="accent1"/>
              </a:solidFill>
              <a:latin typeface="+mn-lt"/>
              <a:ea typeface="+mn-ea"/>
              <a:cs typeface="+mn-cs"/>
            </a:defRPr>
          </a:pPr>
          <a:endParaRPr lang="it-IT"/>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5816575726073666E-2"/>
          <c:y val="5.8927363944666467E-2"/>
          <c:w val="0.98418342427392635"/>
          <c:h val="0.91252042840417202"/>
        </c:manualLayout>
      </c:layout>
      <c:pie3DChart>
        <c:varyColors val="1"/>
        <c:ser>
          <c:idx val="0"/>
          <c:order val="0"/>
          <c:tx>
            <c:strRef>
              <c:f>Foglio1!$B$1</c:f>
              <c:strCache>
                <c:ptCount val="1"/>
                <c:pt idx="0">
                  <c:v>casi</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5-AC3F-A042-935D-360BBC8F94AA}"/>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6-AC3F-A042-935D-360BBC8F94AA}"/>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2-AC3F-A042-935D-360BBC8F94AA}"/>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3-AC3F-A042-935D-360BBC8F94AA}"/>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4-AC3F-A042-935D-360BBC8F94AA}"/>
              </c:ext>
            </c:extLst>
          </c:dPt>
          <c:dLbls>
            <c:dLbl>
              <c:idx val="0"/>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fld id="{359A1DAD-6987-FF42-87E2-C8BFE7391099}" type="CATEGORYNAME">
                      <a:rPr lang="it-IT"/>
                      <a:pPr>
                        <a:defRPr/>
                      </a:pPr>
                      <a:t>[NOME CATEGORIA]</a:t>
                    </a:fld>
                    <a:r>
                      <a:rPr lang="it-IT"/>
                      <a:t> e molestie:</a:t>
                    </a:r>
                  </a:p>
                  <a:p>
                    <a:pPr>
                      <a:defRPr/>
                    </a:pPr>
                    <a:r>
                      <a:rPr lang="it-IT"/>
                      <a:t>88 casi</a:t>
                    </a:r>
                  </a:p>
                  <a:p>
                    <a:pPr>
                      <a:defRPr/>
                    </a:pPr>
                    <a:r>
                      <a:rPr lang="it-IT"/>
                      <a:t>37%</a:t>
                    </a:r>
                  </a:p>
                  <a:p>
                    <a:pPr>
                      <a:defRPr/>
                    </a:pPr>
                    <a:endParaRPr lang="it-IT"/>
                  </a:p>
                </c:rich>
              </c:tx>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it-IT"/>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C3F-A042-935D-360BBC8F94AA}"/>
                </c:ext>
              </c:extLst>
            </c:dLbl>
            <c:dLbl>
              <c:idx val="1"/>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fld id="{94ED7CE5-96A4-A74B-A030-B2CCC1CF41A1}" type="CATEGORYNAME">
                      <a:rPr lang="it-IT"/>
                      <a:pPr>
                        <a:defRPr/>
                      </a:pPr>
                      <a:t>[NOME CATEGORIA]</a:t>
                    </a:fld>
                    <a:r>
                      <a:rPr lang="it-IT" baseline="0"/>
                      <a:t>
 70 casi </a:t>
                    </a:r>
                    <a:fld id="{532D17CE-960C-A646-8D4F-CEA9BC14A472}" type="PERCENTAGE">
                      <a:rPr lang="it-IT" baseline="0" smtClean="0"/>
                      <a:pPr>
                        <a:defRPr/>
                      </a:pPr>
                      <a:t>[PERCENTUALE]</a:t>
                    </a:fld>
                    <a:endParaRPr lang="it-IT" baseline="0"/>
                  </a:p>
                </c:rich>
              </c:tx>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2"/>
                      </a:solidFill>
                      <a:effectLst/>
                      <a:latin typeface="+mn-lt"/>
                      <a:ea typeface="+mn-ea"/>
                      <a:cs typeface="+mn-cs"/>
                    </a:defRPr>
                  </a:pPr>
                  <a:endParaRPr lang="it-IT"/>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C3F-A042-935D-360BBC8F94AA}"/>
                </c:ext>
              </c:extLst>
            </c:dLbl>
            <c:dLbl>
              <c:idx val="2"/>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fld id="{A7BC98A7-45CD-9942-9AEC-3A46C267B453}" type="CATEGORYNAME">
                      <a:rPr lang="en-US" smtClean="0"/>
                      <a:pPr>
                        <a:defRPr/>
                      </a:pPr>
                      <a:t>[NOME CATEGORIA]</a:t>
                    </a:fld>
                    <a:r>
                      <a:rPr lang="en-US"/>
                      <a:t> : </a:t>
                    </a:r>
                  </a:p>
                  <a:p>
                    <a:pPr>
                      <a:defRPr/>
                    </a:pPr>
                    <a:r>
                      <a:rPr lang="en-US"/>
                      <a:t>42 </a:t>
                    </a:r>
                    <a:r>
                      <a:rPr lang="en-US" err="1"/>
                      <a:t>casi</a:t>
                    </a:r>
                    <a:r>
                      <a:rPr lang="en-US"/>
                      <a:t> 18%</a:t>
                    </a:r>
                  </a:p>
                </c:rich>
              </c:tx>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solidFill>
                      <a:effectLst/>
                      <a:latin typeface="+mn-lt"/>
                      <a:ea typeface="+mn-ea"/>
                      <a:cs typeface="+mn-cs"/>
                    </a:defRPr>
                  </a:pPr>
                  <a:endParaRPr lang="it-IT"/>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C3F-A042-935D-360BBC8F94AA}"/>
                </c:ext>
              </c:extLst>
            </c:dLbl>
            <c:dLbl>
              <c:idx val="3"/>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fld id="{82087FE2-663E-E744-A772-E71D66249108}" type="CATEGORYNAME">
                      <a:rPr lang="it-IT" smtClean="0"/>
                      <a:pPr>
                        <a:defRPr/>
                      </a:pPr>
                      <a:t>[NOME CATEGORIA]</a:t>
                    </a:fld>
                    <a:r>
                      <a:rPr lang="it-IT"/>
                      <a:t> :</a:t>
                    </a:r>
                  </a:p>
                  <a:p>
                    <a:pPr>
                      <a:defRPr/>
                    </a:pPr>
                    <a:r>
                      <a:rPr lang="it-IT"/>
                      <a:t>27 casi  11%</a:t>
                    </a:r>
                  </a:p>
                </c:rich>
              </c:tx>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it-IT"/>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C3F-A042-935D-360BBC8F94AA}"/>
                </c:ext>
              </c:extLst>
            </c:dLbl>
            <c:dLbl>
              <c:idx val="4"/>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fld id="{8B936CEB-DC0E-2046-9E40-EA257CC0B92B}" type="CATEGORYNAME">
                      <a:rPr lang="en-US"/>
                      <a:pPr>
                        <a:defRPr/>
                      </a:pPr>
                      <a:t>[NOME CATEGORIA]</a:t>
                    </a:fld>
                    <a:r>
                      <a:rPr lang="en-US"/>
                      <a:t>: </a:t>
                    </a:r>
                  </a:p>
                  <a:p>
                    <a:pPr>
                      <a:defRPr/>
                    </a:pPr>
                    <a:r>
                      <a:rPr lang="en-US"/>
                      <a:t>8 casi 11%</a:t>
                    </a:r>
                  </a:p>
                </c:rich>
              </c:tx>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5"/>
                      </a:solidFill>
                      <a:effectLst/>
                      <a:latin typeface="+mn-lt"/>
                      <a:ea typeface="+mn-ea"/>
                      <a:cs typeface="+mn-cs"/>
                    </a:defRPr>
                  </a:pPr>
                  <a:endParaRPr lang="it-IT"/>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C3F-A042-935D-360BBC8F94AA}"/>
                </c:ext>
              </c:extLst>
            </c:dLbl>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Foglio1!$A$2:$A$6</c:f>
              <c:strCache>
                <c:ptCount val="5"/>
                <c:pt idx="0">
                  <c:v>minaccie-ingiurie</c:v>
                </c:pt>
                <c:pt idx="1">
                  <c:v>furti di identità</c:v>
                </c:pt>
                <c:pt idx="2">
                  <c:v>diffamazioni</c:v>
                </c:pt>
                <c:pt idx="3">
                  <c:v>diffusione materiale pedopornografico</c:v>
                </c:pt>
                <c:pt idx="4">
                  <c:v>stalking</c:v>
                </c:pt>
              </c:strCache>
            </c:strRef>
          </c:cat>
          <c:val>
            <c:numRef>
              <c:f>Foglio1!$B$2:$B$6</c:f>
              <c:numCache>
                <c:formatCode>General</c:formatCode>
                <c:ptCount val="5"/>
                <c:pt idx="0">
                  <c:v>88</c:v>
                </c:pt>
                <c:pt idx="1">
                  <c:v>70</c:v>
                </c:pt>
                <c:pt idx="2">
                  <c:v>42</c:v>
                </c:pt>
                <c:pt idx="3">
                  <c:v>27</c:v>
                </c:pt>
                <c:pt idx="4">
                  <c:v>8</c:v>
                </c:pt>
              </c:numCache>
            </c:numRef>
          </c:val>
          <c:extLst>
            <c:ext xmlns:c16="http://schemas.microsoft.com/office/drawing/2014/chart" uri="{C3380CC4-5D6E-409C-BE32-E72D297353CC}">
              <c16:uniqueId val="{00000000-AC3F-A042-935D-360BBC8F94AA}"/>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it-IT"/>
              <a:t>Fare clic per modificare lo stile del titolo dello schema</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a:t>1/31/19</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a:pPr/>
              <a:t>‹N›</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341D2AC3-6A0B-4169-B1EA-E3AE8B351BDD}" type="datetimeFigureOut">
              <a:rPr lang="en-US"/>
              <a:t>1/31/19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DD4B9363-8B87-41B7-9F8E-64519CBB8F34}" type="datetimeFigureOut">
              <a:rPr lang="en-US"/>
              <a:t>1/31/19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EAEF5746-5284-4951-9F37-7AE924EDBCB7}" type="datetimeFigureOut">
              <a:rPr lang="en-US"/>
              <a:t>1/31/19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‹N›</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02398B29-7265-4A65-A2A4-6703C057B7C1}" type="datetimeFigureOut">
              <a:rPr lang="en-US"/>
              <a:t>1/31/19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it-IT"/>
              <a:t>Fare clic per modificare lo stile del titolo dello schema</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3" name="Date Placeholder 2"/>
          <p:cNvSpPr>
            <a:spLocks noGrp="1"/>
          </p:cNvSpPr>
          <p:nvPr>
            <p:ph type="dt" sz="half" idx="10"/>
          </p:nvPr>
        </p:nvSpPr>
        <p:spPr/>
        <p:txBody>
          <a:bodyPr/>
          <a:lstStyle/>
          <a:p>
            <a:fld id="{28FBA082-94DF-4C4B-A041-6624924AB0A8}" type="datetimeFigureOut">
              <a:rPr lang="en-US"/>
              <a:t>1/31/19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it-IT"/>
              <a:t>Fare clic per modificare lo stile del titolo dello schema</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3" name="Date Placeholder 2"/>
          <p:cNvSpPr>
            <a:spLocks noGrp="1"/>
          </p:cNvSpPr>
          <p:nvPr>
            <p:ph type="dt" sz="half" idx="10"/>
          </p:nvPr>
        </p:nvSpPr>
        <p:spPr/>
        <p:txBody>
          <a:bodyPr/>
          <a:lstStyle/>
          <a:p>
            <a:fld id="{B27686C4-3AB5-4E0C-86CA-FB108C350AA9}" type="datetimeFigureOut">
              <a:rPr lang="en-US"/>
              <a:t>1/31/19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it-IT"/>
              <a:t>Fare clic per modificare lo stile del titolo dello schema</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a:t>1/31/19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it-IT"/>
              <a:t>Fare clic per modificare lo stile del titolo dello schema</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a:t>1/31/19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a:t>1/31/19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0F7F47CF-67C9-420C-80A5-E2069FF0C2DF}" type="datetimeFigureOut">
              <a:rPr lang="en-US"/>
              <a:t>1/31/19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it-IT"/>
              <a:t>Modifica gli stili del testo dello schema
Secondo livello
Terzo livello
Quarto livello
Quinto livello</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a:t>1/31/19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12" name="Content Placeholder 3"/>
          <p:cNvSpPr>
            <a:spLocks noGrp="1"/>
          </p:cNvSpPr>
          <p:nvPr>
            <p:ph sz="quarter" idx="13"/>
          </p:nvPr>
        </p:nvSpPr>
        <p:spPr>
          <a:xfrm>
            <a:off x="685802" y="2861733"/>
            <a:ext cx="5088712" cy="2512852"/>
          </a:xfrm>
        </p:spPr>
        <p:txBody>
          <a:bodyPr anchor="t"/>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13" name="Content Placeholder 5"/>
          <p:cNvSpPr>
            <a:spLocks noGrp="1"/>
          </p:cNvSpPr>
          <p:nvPr>
            <p:ph sz="quarter" idx="14"/>
          </p:nvPr>
        </p:nvSpPr>
        <p:spPr>
          <a:xfrm>
            <a:off x="5993969" y="2861733"/>
            <a:ext cx="5088713" cy="2512852"/>
          </a:xfrm>
        </p:spPr>
        <p:txBody>
          <a:bodyPr anchor="t"/>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a:t>1/31/19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a:t>1/31/19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a:t>1/31/19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it-IT"/>
              <a:t>Fare clic per modificare lo stile del titolo dello schema</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50C3BFE2-83B7-4B0A-B9D3-AB28331082B3}" type="datetimeFigureOut">
              <a:rPr lang="en-US"/>
              <a:t>1/31/19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12EF78E3-FDA3-4D28-AAA2-0B81F349A39D}" type="datetimeFigureOut">
              <a:rPr lang="en-US"/>
              <a:t>1/31/19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a:t>1/31/19</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it/url?sa=i&amp;rct=j&amp;q=&amp;esrc=s&amp;source=images&amp;cd=&amp;ved=2ahUKEwjsq9euvJfgAhUisqQKHUY1B34QjRx6BAgBEAU&amp;url=%2Furl%3Fsa%3Di%26rct%3Dj%26q%3D%26esrc%3Ds%26source%3Dimages%26cd%3D%26ved%3D2ahUKEwjsq9euvJfgAhUisqQKHUY1B34QjRx6BAgBEAU%26url%3D%252Furl%253Fsa%253Di%2526rct%253Dj%2526q%253D%2526esrc%253Ds%2526source%253Dimages%2526cd%253D%2526ved%253D2ahUKEwjsq9euvJfgAhUisqQKHUY1B34QjRx6BAgBEAU%2526url%253Dhttps%25253A%25252F%25252Fwww.esafety.gov.au%25252Fsaferinternetday%2526psig%253DAOvVaw2TNE_YdEvUMKqEougprnK0%2526ust%253D1549005202717363%26psig%3DAOvVaw2TNE_YdEvUMKqEougprnK0%26ust%3D1549005202717363&amp;psig=AOvVaw2TNE_YdEvUMKqEougprnK0&amp;ust=1549005202717363"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flickr.com/photos/campuspartybrasil/840577715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it.wikipedia.org/wiki/File:Cartellino_giallo.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38048982-0EB0-F44C-88BD-88AAFC9847D4}"/>
              </a:ext>
            </a:extLst>
          </p:cNvPr>
          <p:cNvSpPr>
            <a:spLocks noGrp="1"/>
          </p:cNvSpPr>
          <p:nvPr>
            <p:ph type="subTitle" idx="1"/>
          </p:nvPr>
        </p:nvSpPr>
        <p:spPr>
          <a:xfrm rot="21420000">
            <a:off x="905079" y="4600672"/>
            <a:ext cx="9755187" cy="550333"/>
          </a:xfrm>
        </p:spPr>
        <p:txBody>
          <a:bodyPr/>
          <a:lstStyle/>
          <a:p>
            <a:r>
              <a:rPr lang="it-IT" dirty="0">
                <a:solidFill>
                  <a:schemeClr val="bg1"/>
                </a:solidFill>
              </a:rPr>
              <a:t> tema: normativa sul </a:t>
            </a:r>
            <a:r>
              <a:rPr lang="it-IT" dirty="0" err="1">
                <a:solidFill>
                  <a:schemeClr val="bg1"/>
                </a:solidFill>
              </a:rPr>
              <a:t>Cyberbullismo</a:t>
            </a:r>
            <a:endParaRPr lang="it-IT">
              <a:solidFill>
                <a:schemeClr val="bg1"/>
              </a:solidFill>
            </a:endParaRPr>
          </a:p>
          <a:p>
            <a:r>
              <a:rPr lang="it-IT">
                <a:solidFill>
                  <a:schemeClr val="bg1"/>
                </a:solidFill>
              </a:rPr>
              <a:t>PROF. RASCONI FABIO</a:t>
            </a:r>
          </a:p>
        </p:txBody>
      </p:sp>
      <p:pic>
        <p:nvPicPr>
          <p:cNvPr id="1026" name="Picture 2" descr="Risultati immagini per internet safer day">
            <a:hlinkClick r:id="rId2"/>
            <a:extLst>
              <a:ext uri="{FF2B5EF4-FFF2-40B4-BE49-F238E27FC236}">
                <a16:creationId xmlns:a16="http://schemas.microsoft.com/office/drawing/2014/main" id="{3FB1C561-8461-C94A-9A7B-69206836D1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17037">
            <a:off x="1115422" y="412214"/>
            <a:ext cx="93345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654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41E82C-D652-8E4D-A45E-45BC49421930}"/>
              </a:ext>
            </a:extLst>
          </p:cNvPr>
          <p:cNvSpPr>
            <a:spLocks noGrp="1"/>
          </p:cNvSpPr>
          <p:nvPr>
            <p:ph type="title"/>
          </p:nvPr>
        </p:nvSpPr>
        <p:spPr>
          <a:xfrm>
            <a:off x="897559" y="228600"/>
            <a:ext cx="10396882" cy="1151965"/>
          </a:xfrm>
        </p:spPr>
        <p:txBody>
          <a:bodyPr/>
          <a:lstStyle/>
          <a:p>
            <a:pPr algn="ctr"/>
            <a:r>
              <a:rPr lang="it-IT"/>
              <a:t>Art. 494: furto di identità</a:t>
            </a:r>
          </a:p>
        </p:txBody>
      </p:sp>
      <p:sp>
        <p:nvSpPr>
          <p:cNvPr id="3" name="Segnaposto contenuto 2">
            <a:extLst>
              <a:ext uri="{FF2B5EF4-FFF2-40B4-BE49-F238E27FC236}">
                <a16:creationId xmlns:a16="http://schemas.microsoft.com/office/drawing/2014/main" id="{E51F757B-95EF-3E4C-92D7-21C44630BDB1}"/>
              </a:ext>
            </a:extLst>
          </p:cNvPr>
          <p:cNvSpPr>
            <a:spLocks noGrp="1"/>
          </p:cNvSpPr>
          <p:nvPr>
            <p:ph sz="quarter" idx="13"/>
          </p:nvPr>
        </p:nvSpPr>
        <p:spPr>
          <a:xfrm>
            <a:off x="390294" y="1483112"/>
            <a:ext cx="10690214" cy="3891473"/>
          </a:xfrm>
        </p:spPr>
        <p:txBody>
          <a:bodyPr>
            <a:normAutofit fontScale="85000" lnSpcReduction="10000"/>
          </a:bodyPr>
          <a:lstStyle/>
          <a:p>
            <a:pPr algn="just"/>
            <a:r>
              <a:rPr lang="it-IT"/>
              <a:t>In particolare, il fenomeno del furto di identità di cui si tratta in questa sede, è stato ricondotto al reato di cui all'art. 494 del Codice Penale, rubricato "Sostituzione di persona", secondo il quale "Chiunque, al fine di procurare a sé o ad altri un vantaggio o di recare ad altri un danno, induce taluno in errore sostituendo illegittimamente la propria all'altrui persona, o attribuendo a sé o ad altri un falso nome o un falso stato ovvero una qualità a cui la legge attribuisce effetti giuridici, </a:t>
            </a:r>
            <a:r>
              <a:rPr lang="it-IT">
                <a:solidFill>
                  <a:srgbClr val="FF0000"/>
                </a:solidFill>
              </a:rPr>
              <a:t>è punito se il fatto non costituisce un altro delitto contro la fede pubblica, con la reclusione fino a un anno".</a:t>
            </a:r>
          </a:p>
          <a:p>
            <a:pPr algn="just"/>
            <a:r>
              <a:rPr lang="it-IT"/>
              <a:t>Spostando in particolare l'attenzione sulla punibilità dell'accesso abusivo ad un sistema informatico o telematico, il legislatore prevede espressamente che colui che abbia violato le misure di sicurezza al fine di introdursi o mantenersi nel sistema contro la volontà del titolare, </a:t>
            </a:r>
            <a:r>
              <a:rPr lang="it-IT">
                <a:solidFill>
                  <a:srgbClr val="FF0000"/>
                </a:solidFill>
              </a:rPr>
              <a:t>sia punito con la reclusione fino a tre anni, o da uno a cinque anni, ai sensi dell'art. 615-ter del Codice Penale.</a:t>
            </a:r>
          </a:p>
          <a:p>
            <a:pPr algn="just"/>
            <a:endParaRPr lang="it-IT"/>
          </a:p>
          <a:p>
            <a:pPr algn="just"/>
            <a:r>
              <a:rPr lang="it-IT" err="1"/>
              <a:t>https</a:t>
            </a:r>
            <a:r>
              <a:rPr lang="it-IT"/>
              <a:t>://</a:t>
            </a:r>
            <a:r>
              <a:rPr lang="it-IT" err="1"/>
              <a:t>www.jei.it</a:t>
            </a:r>
            <a:r>
              <a:rPr lang="it-IT"/>
              <a:t>/</a:t>
            </a:r>
            <a:r>
              <a:rPr lang="it-IT" err="1"/>
              <a:t>infogiuridica</a:t>
            </a:r>
            <a:r>
              <a:rPr lang="it-IT"/>
              <a:t>/415-furto-di-identita-in-rete-per-la-cassazione-e-reato</a:t>
            </a:r>
          </a:p>
        </p:txBody>
      </p:sp>
    </p:spTree>
    <p:extLst>
      <p:ext uri="{BB962C8B-B14F-4D97-AF65-F5344CB8AC3E}">
        <p14:creationId xmlns:p14="http://schemas.microsoft.com/office/powerpoint/2010/main" val="1592509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51CD02-874B-714B-98B6-815884CCB798}"/>
              </a:ext>
            </a:extLst>
          </p:cNvPr>
          <p:cNvSpPr>
            <a:spLocks noGrp="1"/>
          </p:cNvSpPr>
          <p:nvPr>
            <p:ph type="title"/>
          </p:nvPr>
        </p:nvSpPr>
        <p:spPr>
          <a:xfrm>
            <a:off x="0" y="213857"/>
            <a:ext cx="6229350" cy="1151965"/>
          </a:xfrm>
        </p:spPr>
        <p:txBody>
          <a:bodyPr>
            <a:normAutofit fontScale="90000"/>
          </a:bodyPr>
          <a:lstStyle/>
          <a:p>
            <a:pPr algn="ctr"/>
            <a:r>
              <a:rPr lang="it-IT" dirty="0"/>
              <a:t>Casi di </a:t>
            </a:r>
            <a:br>
              <a:rPr lang="it-IT" dirty="0"/>
            </a:br>
            <a:r>
              <a:rPr lang="it-IT" dirty="0" err="1"/>
              <a:t>cyberbullismo</a:t>
            </a:r>
            <a:endParaRPr lang="it-IT" dirty="0"/>
          </a:p>
        </p:txBody>
      </p:sp>
      <p:sp>
        <p:nvSpPr>
          <p:cNvPr id="3" name="Segnaposto contenuto 2">
            <a:extLst>
              <a:ext uri="{FF2B5EF4-FFF2-40B4-BE49-F238E27FC236}">
                <a16:creationId xmlns:a16="http://schemas.microsoft.com/office/drawing/2014/main" id="{DEACE25F-DC13-404E-B717-D3BF61E5C915}"/>
              </a:ext>
            </a:extLst>
          </p:cNvPr>
          <p:cNvSpPr>
            <a:spLocks noGrp="1"/>
          </p:cNvSpPr>
          <p:nvPr>
            <p:ph sz="quarter" idx="13"/>
          </p:nvPr>
        </p:nvSpPr>
        <p:spPr>
          <a:xfrm>
            <a:off x="144806" y="1818302"/>
            <a:ext cx="4712944" cy="1643062"/>
          </a:xfrm>
        </p:spPr>
        <p:txBody>
          <a:bodyPr/>
          <a:lstStyle/>
          <a:p>
            <a:r>
              <a:rPr lang="it-IT" dirty="0"/>
              <a:t>Dati dell’internet </a:t>
            </a:r>
            <a:r>
              <a:rPr lang="it-IT" dirty="0" err="1"/>
              <a:t>safer</a:t>
            </a:r>
            <a:r>
              <a:rPr lang="it-IT" dirty="0"/>
              <a:t> </a:t>
            </a:r>
            <a:r>
              <a:rPr lang="it-IT" dirty="0" err="1"/>
              <a:t>day</a:t>
            </a:r>
            <a:r>
              <a:rPr lang="it-IT" dirty="0"/>
              <a:t> del 2017 forniti dalla polizia postale</a:t>
            </a:r>
          </a:p>
          <a:p>
            <a:pPr marL="0" indent="0">
              <a:buNone/>
            </a:pPr>
            <a:endParaRPr lang="it-IT" dirty="0"/>
          </a:p>
          <a:p>
            <a:endParaRPr lang="it-IT" dirty="0"/>
          </a:p>
        </p:txBody>
      </p:sp>
      <p:graphicFrame>
        <p:nvGraphicFramePr>
          <p:cNvPr id="4" name="Grafico 3">
            <a:extLst>
              <a:ext uri="{FF2B5EF4-FFF2-40B4-BE49-F238E27FC236}">
                <a16:creationId xmlns:a16="http://schemas.microsoft.com/office/drawing/2014/main" id="{2573552C-1873-A246-8792-9AC5B10DF490}"/>
              </a:ext>
            </a:extLst>
          </p:cNvPr>
          <p:cNvGraphicFramePr/>
          <p:nvPr>
            <p:extLst>
              <p:ext uri="{D42A27DB-BD31-4B8C-83A1-F6EECF244321}">
                <p14:modId xmlns:p14="http://schemas.microsoft.com/office/powerpoint/2010/main" val="4091157042"/>
              </p:ext>
            </p:extLst>
          </p:nvPr>
        </p:nvGraphicFramePr>
        <p:xfrm>
          <a:off x="3571876" y="-85726"/>
          <a:ext cx="8832506" cy="57823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0268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1DDBF9-FB7F-6247-B324-D8F4BFD3D15D}"/>
              </a:ext>
            </a:extLst>
          </p:cNvPr>
          <p:cNvSpPr>
            <a:spLocks noGrp="1"/>
          </p:cNvSpPr>
          <p:nvPr>
            <p:ph type="title"/>
          </p:nvPr>
        </p:nvSpPr>
        <p:spPr>
          <a:xfrm>
            <a:off x="685801" y="5400675"/>
            <a:ext cx="10396882" cy="1151965"/>
          </a:xfrm>
        </p:spPr>
        <p:txBody>
          <a:bodyPr/>
          <a:lstStyle/>
          <a:p>
            <a:r>
              <a:rPr lang="it-IT">
                <a:solidFill>
                  <a:schemeClr val="bg1"/>
                </a:solidFill>
              </a:rPr>
              <a:t>Altri dati</a:t>
            </a:r>
          </a:p>
        </p:txBody>
      </p:sp>
      <p:pic>
        <p:nvPicPr>
          <p:cNvPr id="3074" name="Picture 2" descr="Cyberbullismo, i dati del 2017">
            <a:extLst>
              <a:ext uri="{FF2B5EF4-FFF2-40B4-BE49-F238E27FC236}">
                <a16:creationId xmlns:a16="http://schemas.microsoft.com/office/drawing/2014/main" id="{4C87FF66-4D5A-F14C-BC7B-F4B5C4AA94D2}"/>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714162" y="0"/>
            <a:ext cx="8358526" cy="5601756"/>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9CD6BD21-DC3F-AC46-83F4-9882D3B7C4EF}"/>
              </a:ext>
            </a:extLst>
          </p:cNvPr>
          <p:cNvSpPr/>
          <p:nvPr/>
        </p:nvSpPr>
        <p:spPr>
          <a:xfrm>
            <a:off x="4231067" y="5629310"/>
            <a:ext cx="7275132" cy="646331"/>
          </a:xfrm>
          <a:prstGeom prst="rect">
            <a:avLst/>
          </a:prstGeom>
        </p:spPr>
        <p:txBody>
          <a:bodyPr wrap="square">
            <a:spAutoFit/>
          </a:bodyPr>
          <a:lstStyle/>
          <a:p>
            <a:r>
              <a:rPr lang="it-IT" err="1">
                <a:solidFill>
                  <a:schemeClr val="bg1"/>
                </a:solidFill>
              </a:rPr>
              <a:t>https</a:t>
            </a:r>
            <a:r>
              <a:rPr lang="it-IT">
                <a:solidFill>
                  <a:schemeClr val="bg1"/>
                </a:solidFill>
              </a:rPr>
              <a:t>://www.tgcom24.mediaset.it/</a:t>
            </a:r>
            <a:r>
              <a:rPr lang="it-IT" err="1">
                <a:solidFill>
                  <a:schemeClr val="bg1"/>
                </a:solidFill>
              </a:rPr>
              <a:t>tgtech</a:t>
            </a:r>
            <a:r>
              <a:rPr lang="it-IT">
                <a:solidFill>
                  <a:schemeClr val="bg1"/>
                </a:solidFill>
              </a:rPr>
              <a:t>/</a:t>
            </a:r>
            <a:r>
              <a:rPr lang="it-IT" err="1">
                <a:solidFill>
                  <a:schemeClr val="bg1"/>
                </a:solidFill>
              </a:rPr>
              <a:t>infografica</a:t>
            </a:r>
            <a:r>
              <a:rPr lang="it-IT">
                <a:solidFill>
                  <a:schemeClr val="bg1"/>
                </a:solidFill>
              </a:rPr>
              <a:t>/cyberbullismo-i-dati-del-2017_1001422-2018.shtml</a:t>
            </a:r>
          </a:p>
        </p:txBody>
      </p:sp>
    </p:spTree>
    <p:extLst>
      <p:ext uri="{BB962C8B-B14F-4D97-AF65-F5344CB8AC3E}">
        <p14:creationId xmlns:p14="http://schemas.microsoft.com/office/powerpoint/2010/main" val="1199315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17823B6-95CB-B045-9246-12ACA1D39DAF}"/>
              </a:ext>
            </a:extLst>
          </p:cNvPr>
          <p:cNvSpPr>
            <a:spLocks noGrp="1"/>
          </p:cNvSpPr>
          <p:nvPr>
            <p:ph sz="quarter" idx="13"/>
          </p:nvPr>
        </p:nvSpPr>
        <p:spPr>
          <a:xfrm>
            <a:off x="138458" y="2193038"/>
            <a:ext cx="11234392" cy="3311189"/>
          </a:xfrm>
        </p:spPr>
        <p:txBody>
          <a:bodyPr>
            <a:normAutofit/>
          </a:bodyPr>
          <a:lstStyle/>
          <a:p>
            <a:r>
              <a:rPr lang="it-IT" dirty="0"/>
              <a:t>Secondo </a:t>
            </a:r>
            <a:r>
              <a:rPr lang="it-IT" dirty="0" err="1"/>
              <a:t>marc</a:t>
            </a:r>
            <a:r>
              <a:rPr lang="it-IT" dirty="0"/>
              <a:t> </a:t>
            </a:r>
            <a:r>
              <a:rPr lang="it-IT" dirty="0" err="1"/>
              <a:t>prensky</a:t>
            </a:r>
            <a:r>
              <a:rPr lang="it-IT" dirty="0"/>
              <a:t> i concetti di nativi digitali ed immigrati digitali sono ormai sorpassati da nuove definizioni: </a:t>
            </a:r>
          </a:p>
          <a:p>
            <a:pPr marL="457200" indent="-457200" algn="ctr">
              <a:buFont typeface="+mj-lt"/>
              <a:buAutoNum type="arabicPeriod"/>
            </a:pPr>
            <a:r>
              <a:rPr lang="it-IT" dirty="0">
                <a:solidFill>
                  <a:srgbClr val="FF0000"/>
                </a:solidFill>
              </a:rPr>
              <a:t>SAGGIO DIGITALE</a:t>
            </a:r>
            <a:endParaRPr lang="it-IT" dirty="0"/>
          </a:p>
          <a:p>
            <a:pPr marL="457200" indent="-457200" algn="ctr">
              <a:buFont typeface="+mj-lt"/>
              <a:buAutoNum type="arabicPeriod"/>
            </a:pPr>
            <a:r>
              <a:rPr lang="it-IT" dirty="0">
                <a:solidFill>
                  <a:srgbClr val="FF0000"/>
                </a:solidFill>
              </a:rPr>
              <a:t>STUPIDO DIGITALE</a:t>
            </a:r>
            <a:endParaRPr lang="it-IT" dirty="0"/>
          </a:p>
          <a:p>
            <a:pPr marL="457200" indent="-457200" algn="ctr">
              <a:buFont typeface="+mj-lt"/>
              <a:buAutoNum type="arabicPeriod"/>
            </a:pPr>
            <a:r>
              <a:rPr lang="it-IT" dirty="0">
                <a:solidFill>
                  <a:srgbClr val="FF0000"/>
                </a:solidFill>
              </a:rPr>
              <a:t>SVELTO DIGITALE</a:t>
            </a:r>
            <a:endParaRPr lang="it-IT" dirty="0"/>
          </a:p>
        </p:txBody>
      </p:sp>
      <p:sp>
        <p:nvSpPr>
          <p:cNvPr id="4" name="Rettangolo 3">
            <a:extLst>
              <a:ext uri="{FF2B5EF4-FFF2-40B4-BE49-F238E27FC236}">
                <a16:creationId xmlns:a16="http://schemas.microsoft.com/office/drawing/2014/main" id="{DAB108AB-9ED4-F44D-B43A-CA868C759EE1}"/>
              </a:ext>
            </a:extLst>
          </p:cNvPr>
          <p:cNvSpPr/>
          <p:nvPr/>
        </p:nvSpPr>
        <p:spPr>
          <a:xfrm>
            <a:off x="7228777" y="611829"/>
            <a:ext cx="4528456" cy="923330"/>
          </a:xfrm>
          <a:prstGeom prst="rect">
            <a:avLst/>
          </a:prstGeom>
        </p:spPr>
        <p:txBody>
          <a:bodyPr wrap="square">
            <a:spAutoFit/>
          </a:bodyPr>
          <a:lstStyle/>
          <a:p>
            <a:pPr algn="just"/>
            <a:r>
              <a:rPr lang="it-IT" dirty="0"/>
              <a:t>M. PRENSKY: scrittore statunitense, consulente e innovatore nel campo dell’educazione e dell’apprendimento). </a:t>
            </a:r>
          </a:p>
        </p:txBody>
      </p:sp>
      <p:pic>
        <p:nvPicPr>
          <p:cNvPr id="9" name="Picture 4" descr="Risultati immagini per marc prensky">
            <a:hlinkClick r:id="rId2"/>
            <a:extLst>
              <a:ext uri="{FF2B5EF4-FFF2-40B4-BE49-F238E27FC236}">
                <a16:creationId xmlns:a16="http://schemas.microsoft.com/office/drawing/2014/main" id="{184EC6C9-90AB-5640-AB4C-EAC50CF874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5118" y="136052"/>
            <a:ext cx="1473123" cy="1874884"/>
          </a:xfrm>
          <a:prstGeom prst="rect">
            <a:avLst/>
          </a:prstGeom>
          <a:noFill/>
          <a:extLst>
            <a:ext uri="{909E8E84-426E-40DD-AFC4-6F175D3DCCD1}">
              <a14:hiddenFill xmlns:a14="http://schemas.microsoft.com/office/drawing/2010/main">
                <a:solidFill>
                  <a:srgbClr val="FFFFFF"/>
                </a:solidFill>
              </a14:hiddenFill>
            </a:ext>
          </a:extLst>
        </p:spPr>
      </p:pic>
      <p:sp>
        <p:nvSpPr>
          <p:cNvPr id="10" name="Titolo 1">
            <a:extLst>
              <a:ext uri="{FF2B5EF4-FFF2-40B4-BE49-F238E27FC236}">
                <a16:creationId xmlns:a16="http://schemas.microsoft.com/office/drawing/2014/main" id="{7B5B6BEA-ACB7-7449-807C-1C19D7869892}"/>
              </a:ext>
            </a:extLst>
          </p:cNvPr>
          <p:cNvSpPr txBox="1">
            <a:spLocks/>
          </p:cNvSpPr>
          <p:nvPr/>
        </p:nvSpPr>
        <p:spPr>
          <a:xfrm>
            <a:off x="434767" y="497511"/>
            <a:ext cx="5059816"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it-IT" dirty="0"/>
              <a:t>cyber-</a:t>
            </a:r>
            <a:r>
              <a:rPr lang="it-IT" dirty="0" err="1"/>
              <a:t>stupidity</a:t>
            </a:r>
            <a:endParaRPr lang="it-IT" dirty="0"/>
          </a:p>
        </p:txBody>
      </p:sp>
    </p:spTree>
    <p:extLst>
      <p:ext uri="{BB962C8B-B14F-4D97-AF65-F5344CB8AC3E}">
        <p14:creationId xmlns:p14="http://schemas.microsoft.com/office/powerpoint/2010/main" val="3406990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a:extLst>
              <a:ext uri="{FF2B5EF4-FFF2-40B4-BE49-F238E27FC236}">
                <a16:creationId xmlns:a16="http://schemas.microsoft.com/office/drawing/2014/main" id="{E38B2137-8F33-FB47-949F-2A42E7E6F067}"/>
              </a:ext>
            </a:extLst>
          </p:cNvPr>
          <p:cNvSpPr>
            <a:spLocks noGrp="1"/>
          </p:cNvSpPr>
          <p:nvPr>
            <p:ph sz="quarter" idx="13"/>
          </p:nvPr>
        </p:nvSpPr>
        <p:spPr>
          <a:xfrm>
            <a:off x="269086" y="348343"/>
            <a:ext cx="11211713" cy="5442857"/>
          </a:xfrm>
        </p:spPr>
        <p:txBody>
          <a:bodyPr>
            <a:normAutofit fontScale="92500" lnSpcReduction="10000"/>
          </a:bodyPr>
          <a:lstStyle/>
          <a:p>
            <a:pPr marL="457200" indent="-457200">
              <a:buFont typeface="+mj-lt"/>
              <a:buAutoNum type="arabicPeriod"/>
            </a:pPr>
            <a:r>
              <a:rPr lang="it-IT" dirty="0">
                <a:solidFill>
                  <a:srgbClr val="FF0000"/>
                </a:solidFill>
              </a:rPr>
              <a:t>SAGGIO DIGITALE</a:t>
            </a:r>
            <a:r>
              <a:rPr lang="it-IT" dirty="0"/>
              <a:t>: In un suo saggio del 2010 </a:t>
            </a:r>
            <a:r>
              <a:rPr lang="it-IT" dirty="0" err="1"/>
              <a:t>Prensky</a:t>
            </a:r>
            <a:r>
              <a:rPr lang="it-IT" dirty="0"/>
              <a:t> parla di “saggezza digitale”, in quanto egli ritiene che la tecnologia digitale possa rendere l’uomo non soltanto </a:t>
            </a:r>
            <a:r>
              <a:rPr lang="it-IT" dirty="0" err="1"/>
              <a:t>piu</a:t>
            </a:r>
            <a:r>
              <a:rPr lang="it-IT" dirty="0"/>
              <a:t>̀ intelligente ma anche </a:t>
            </a:r>
            <a:r>
              <a:rPr lang="it-IT" dirty="0" err="1"/>
              <a:t>piu</a:t>
            </a:r>
            <a:r>
              <a:rPr lang="it-IT" dirty="0"/>
              <a:t>̀ saggio. Il concetto contiene in sé un duplice significato: in un futuro prossimo noi avremo la </a:t>
            </a:r>
            <a:r>
              <a:rPr lang="it-IT" dirty="0" err="1"/>
              <a:t>possibilita</a:t>
            </a:r>
            <a:r>
              <a:rPr lang="it-IT" dirty="0"/>
              <a:t>̀ di accedere istantaneamente a tutto il sapere umano; </a:t>
            </a:r>
            <a:r>
              <a:rPr lang="it-IT" dirty="0" err="1"/>
              <a:t>cio</a:t>
            </a:r>
            <a:r>
              <a:rPr lang="it-IT" dirty="0"/>
              <a:t>̀ che </a:t>
            </a:r>
            <a:r>
              <a:rPr lang="it-IT" dirty="0" err="1"/>
              <a:t>fara</a:t>
            </a:r>
            <a:r>
              <a:rPr lang="it-IT" dirty="0"/>
              <a:t>̀ la differenza </a:t>
            </a:r>
            <a:r>
              <a:rPr lang="it-IT" dirty="0" err="1"/>
              <a:t>sara</a:t>
            </a:r>
            <a:r>
              <a:rPr lang="it-IT" dirty="0"/>
              <a:t>̀ il modo in cui questa conoscenza </a:t>
            </a:r>
            <a:r>
              <a:rPr lang="it-IT" dirty="0" err="1"/>
              <a:t>verra</a:t>
            </a:r>
            <a:r>
              <a:rPr lang="it-IT" dirty="0"/>
              <a:t>̀ utilizzata. </a:t>
            </a:r>
          </a:p>
          <a:p>
            <a:pPr marL="457200" indent="-457200">
              <a:buFont typeface="+mj-lt"/>
              <a:buAutoNum type="arabicPeriod"/>
            </a:pPr>
            <a:r>
              <a:rPr lang="it-IT" dirty="0">
                <a:solidFill>
                  <a:srgbClr val="FF0000"/>
                </a:solidFill>
              </a:rPr>
              <a:t>STUPIDO DIGITALE</a:t>
            </a:r>
            <a:r>
              <a:rPr lang="it-IT" dirty="0"/>
              <a:t>: Per stupidità digitale si intende fare cattivo uso della nuova tecnologia. Esistono 3 tipologie di comportamenti definibili digitalmente stupidi. Ad una prima categoria possono essere ricondotti tutti quegli atti punibili penalmente, come, per esempio, impadronirsi di materiale disponibile in internet, Ad un’altra categoria appartengono tutti quegli atti compiuti da persone che, pur conoscendo i benefici che caratterizzano le nuove tecnologie, si ostinano ad utilizzare strumenti. Infine, abbiamo quella categoria che raggruppa tutti quegli atti di negligenza tecnologica che sono in grado di causare grossi danni irreparabili, come, per esempio, immettere dati personali e sensibili in dispositivi non sicuri</a:t>
            </a:r>
          </a:p>
          <a:p>
            <a:pPr marL="457200" indent="-457200">
              <a:buFont typeface="+mj-lt"/>
              <a:buAutoNum type="arabicPeriod"/>
            </a:pPr>
            <a:r>
              <a:rPr lang="it-IT" dirty="0">
                <a:solidFill>
                  <a:srgbClr val="FF0000"/>
                </a:solidFill>
              </a:rPr>
              <a:t>SVELTO DIGITALE: </a:t>
            </a:r>
            <a:r>
              <a:rPr lang="it-IT" dirty="0"/>
              <a:t>Per destrezza digitale si intende la semplice padronanza della tecnologia digitale utilizzata nei vari ambiti della vita quotidiana, come la creazione di programmi e la realizzazione di atti di </a:t>
            </a:r>
            <a:r>
              <a:rPr lang="it-IT" dirty="0" err="1"/>
              <a:t>hackeraggio</a:t>
            </a:r>
            <a:r>
              <a:rPr lang="it-IT" dirty="0"/>
              <a:t> IN CUI si cade nella stupidità digitale. </a:t>
            </a:r>
          </a:p>
          <a:p>
            <a:pPr marL="457200" indent="-457200">
              <a:buFont typeface="+mj-lt"/>
              <a:buAutoNum type="arabicPeriod"/>
            </a:pPr>
            <a:endParaRPr lang="it-IT" dirty="0"/>
          </a:p>
        </p:txBody>
      </p:sp>
    </p:spTree>
    <p:extLst>
      <p:ext uri="{BB962C8B-B14F-4D97-AF65-F5344CB8AC3E}">
        <p14:creationId xmlns:p14="http://schemas.microsoft.com/office/powerpoint/2010/main" val="17456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837172-8D96-1546-94A5-5D264AFB5300}"/>
              </a:ext>
            </a:extLst>
          </p:cNvPr>
          <p:cNvSpPr>
            <a:spLocks noGrp="1"/>
          </p:cNvSpPr>
          <p:nvPr>
            <p:ph type="title"/>
          </p:nvPr>
        </p:nvSpPr>
        <p:spPr/>
        <p:txBody>
          <a:bodyPr/>
          <a:lstStyle/>
          <a:p>
            <a:r>
              <a:rPr lang="it-IT" dirty="0"/>
              <a:t>CONCLUSIONI</a:t>
            </a:r>
          </a:p>
        </p:txBody>
      </p:sp>
      <p:sp>
        <p:nvSpPr>
          <p:cNvPr id="3" name="Segnaposto contenuto 2">
            <a:extLst>
              <a:ext uri="{FF2B5EF4-FFF2-40B4-BE49-F238E27FC236}">
                <a16:creationId xmlns:a16="http://schemas.microsoft.com/office/drawing/2014/main" id="{265B222B-BA22-8744-8C7A-23F9FC74451C}"/>
              </a:ext>
            </a:extLst>
          </p:cNvPr>
          <p:cNvSpPr>
            <a:spLocks noGrp="1"/>
          </p:cNvSpPr>
          <p:nvPr>
            <p:ph sz="quarter" idx="13"/>
          </p:nvPr>
        </p:nvSpPr>
        <p:spPr/>
        <p:txBody>
          <a:bodyPr/>
          <a:lstStyle/>
          <a:p>
            <a:pPr algn="just"/>
            <a:r>
              <a:rPr lang="it-IT" dirty="0">
                <a:solidFill>
                  <a:srgbClr val="FF0000"/>
                </a:solidFill>
              </a:rPr>
              <a:t>I COMPORTAMENTI «SCORRETTI» IN UN MONDO VIRTUALE COMPORTANO DELLE COSEGUENZE REALI SULLA NOSTRA VITA.</a:t>
            </a:r>
          </a:p>
          <a:p>
            <a:r>
              <a:rPr lang="it-IT" dirty="0">
                <a:solidFill>
                  <a:srgbClr val="FF0000"/>
                </a:solidFill>
              </a:rPr>
              <a:t>Nessuna legge può codificare il buonsenso e l’educazione.</a:t>
            </a:r>
          </a:p>
          <a:p>
            <a:r>
              <a:rPr lang="it-IT" dirty="0">
                <a:solidFill>
                  <a:srgbClr val="FF0000"/>
                </a:solidFill>
              </a:rPr>
              <a:t>Cerchiamo di usare qualsiasi mezzo o strumento digitale in maniera consapevole e saggia cercando sempre il rispetto reciproco.</a:t>
            </a:r>
          </a:p>
          <a:p>
            <a:endParaRPr lang="it-IT" dirty="0"/>
          </a:p>
        </p:txBody>
      </p:sp>
    </p:spTree>
    <p:extLst>
      <p:ext uri="{BB962C8B-B14F-4D97-AF65-F5344CB8AC3E}">
        <p14:creationId xmlns:p14="http://schemas.microsoft.com/office/powerpoint/2010/main" val="1132960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3D7D7C-249B-A448-B454-120735E63F9D}"/>
              </a:ext>
            </a:extLst>
          </p:cNvPr>
          <p:cNvSpPr>
            <a:spLocks noGrp="1"/>
          </p:cNvSpPr>
          <p:nvPr>
            <p:ph type="title"/>
          </p:nvPr>
        </p:nvSpPr>
        <p:spPr>
          <a:xfrm>
            <a:off x="897559" y="206298"/>
            <a:ext cx="10396882" cy="1151965"/>
          </a:xfrm>
        </p:spPr>
        <p:txBody>
          <a:bodyPr/>
          <a:lstStyle/>
          <a:p>
            <a:r>
              <a:rPr lang="it-IT"/>
              <a:t>LEGGE FERRARA SUL CYBER BULLISMO</a:t>
            </a:r>
          </a:p>
        </p:txBody>
      </p:sp>
      <p:sp>
        <p:nvSpPr>
          <p:cNvPr id="3" name="Segnaposto contenuto 2">
            <a:extLst>
              <a:ext uri="{FF2B5EF4-FFF2-40B4-BE49-F238E27FC236}">
                <a16:creationId xmlns:a16="http://schemas.microsoft.com/office/drawing/2014/main" id="{6D88A9C0-401E-2C48-8AEC-7E9371F0CE1F}"/>
              </a:ext>
            </a:extLst>
          </p:cNvPr>
          <p:cNvSpPr>
            <a:spLocks noGrp="1"/>
          </p:cNvSpPr>
          <p:nvPr>
            <p:ph sz="quarter" idx="13"/>
          </p:nvPr>
        </p:nvSpPr>
        <p:spPr>
          <a:xfrm>
            <a:off x="434898" y="1115123"/>
            <a:ext cx="11251580" cy="4984594"/>
          </a:xfrm>
        </p:spPr>
        <p:txBody>
          <a:bodyPr>
            <a:normAutofit fontScale="70000" lnSpcReduction="20000"/>
          </a:bodyPr>
          <a:lstStyle/>
          <a:p>
            <a:r>
              <a:rPr lang="it-IT" sz="2600"/>
              <a:t>Legge 29 maggio 2017 n. 71 </a:t>
            </a:r>
          </a:p>
          <a:p>
            <a:r>
              <a:rPr lang="it-IT" sz="2600"/>
              <a:t>Disposizioni a tutela dei minori per la prevenzione ed il contrasto del fenomeno del </a:t>
            </a:r>
            <a:r>
              <a:rPr lang="it-IT" sz="2600" err="1"/>
              <a:t>cyberbullismo</a:t>
            </a:r>
            <a:r>
              <a:rPr lang="it-IT" sz="2600"/>
              <a:t>. </a:t>
            </a:r>
          </a:p>
          <a:p>
            <a:r>
              <a:rPr lang="it-IT" sz="2600"/>
              <a:t>Art. 1. </a:t>
            </a:r>
            <a:r>
              <a:rPr lang="it-IT" sz="2600" err="1"/>
              <a:t>Finalita</a:t>
            </a:r>
            <a:r>
              <a:rPr lang="it-IT" sz="2600"/>
              <a:t>̀ e definizioni </a:t>
            </a:r>
          </a:p>
          <a:p>
            <a:pPr algn="just"/>
            <a:r>
              <a:rPr lang="it-IT" sz="2600"/>
              <a:t>1. La presente legge si pone l'obiettivo di contrastare il fenomeno del </a:t>
            </a:r>
            <a:r>
              <a:rPr lang="it-IT" sz="2600" err="1"/>
              <a:t>cyberbullismo</a:t>
            </a:r>
            <a:r>
              <a:rPr lang="it-IT" sz="2600"/>
              <a:t> in tutte le sue manifestazioni, con azioni a carattere preventivo e con una strategia di attenzione, tutela ed educazione nei confronti dei minori coinvolti, sia nella posizione di vittime sia in quella di responsabili di illeciti, assicurando l'attuazione degli interventi senza distinzione di </a:t>
            </a:r>
            <a:r>
              <a:rPr lang="it-IT" sz="2600" err="1"/>
              <a:t>eta</a:t>
            </a:r>
            <a:r>
              <a:rPr lang="it-IT" sz="2600"/>
              <a:t>̀ nell'ambito delle istituzioni scolastiche. </a:t>
            </a:r>
          </a:p>
          <a:p>
            <a:pPr algn="just"/>
            <a:r>
              <a:rPr lang="it-IT" sz="2600"/>
              <a:t>2. Ai fini della presente legge, per «</a:t>
            </a:r>
            <a:r>
              <a:rPr lang="it-IT" sz="2600" err="1"/>
              <a:t>cyberbullismo</a:t>
            </a:r>
            <a:r>
              <a:rPr lang="it-IT" sz="2600"/>
              <a:t>» si intende qualunque forma di pressione, aggressione, </a:t>
            </a:r>
            <a:r>
              <a:rPr lang="it-IT" sz="2600">
                <a:solidFill>
                  <a:srgbClr val="FF0000"/>
                </a:solidFill>
              </a:rPr>
              <a:t>molestia, ricatto, </a:t>
            </a:r>
            <a:r>
              <a:rPr lang="it-IT" sz="2600" i="1" u="sng">
                <a:solidFill>
                  <a:srgbClr val="00B050"/>
                </a:solidFill>
              </a:rPr>
              <a:t>ingiuria,</a:t>
            </a:r>
            <a:r>
              <a:rPr lang="it-IT" sz="2600">
                <a:solidFill>
                  <a:srgbClr val="FF0000"/>
                </a:solidFill>
              </a:rPr>
              <a:t> denigrazione, diffamazione, furto d'</a:t>
            </a:r>
            <a:r>
              <a:rPr lang="it-IT" sz="2600" err="1">
                <a:solidFill>
                  <a:srgbClr val="FF0000"/>
                </a:solidFill>
              </a:rPr>
              <a:t>identita</a:t>
            </a:r>
            <a:r>
              <a:rPr lang="it-IT" sz="2600">
                <a:solidFill>
                  <a:srgbClr val="FF0000"/>
                </a:solidFill>
              </a:rPr>
              <a:t>̀, alterazione, acquisizione illecita, manipolazione, trattamento illecito di dati personali in danno di minorenni, realizzata per via telematica</a:t>
            </a:r>
            <a:r>
              <a:rPr lang="it-IT" sz="2600"/>
              <a:t>, </a:t>
            </a:r>
            <a:r>
              <a:rPr lang="it-IT" sz="2600" err="1"/>
              <a:t>nonche</a:t>
            </a:r>
            <a:r>
              <a:rPr lang="it-IT" sz="2600"/>
              <a:t>́ la diffusione di contenuti on line aventi ad oggetto anche uno o </a:t>
            </a:r>
            <a:r>
              <a:rPr lang="it-IT" sz="2600" err="1"/>
              <a:t>piu</a:t>
            </a:r>
            <a:r>
              <a:rPr lang="it-IT" sz="2600"/>
              <a:t>̀ componenti della famiglia del minore il cui scopo intenzionale e predominante sia quello di isolare un minore o un gruppo di minori ponendo in atto un serio abuso, un attacco dannoso, o la loro messa in ridicolo. </a:t>
            </a:r>
          </a:p>
          <a:p>
            <a:pPr marL="0" indent="0">
              <a:buNone/>
            </a:pPr>
            <a:endParaRPr lang="it-IT" sz="2600"/>
          </a:p>
          <a:p>
            <a:endParaRPr lang="it-IT"/>
          </a:p>
        </p:txBody>
      </p:sp>
    </p:spTree>
    <p:extLst>
      <p:ext uri="{BB962C8B-B14F-4D97-AF65-F5344CB8AC3E}">
        <p14:creationId xmlns:p14="http://schemas.microsoft.com/office/powerpoint/2010/main" val="2405328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9BA499-14DA-B94A-AC0F-8FBCC7BBE3D7}"/>
              </a:ext>
            </a:extLst>
          </p:cNvPr>
          <p:cNvSpPr>
            <a:spLocks noGrp="1"/>
          </p:cNvSpPr>
          <p:nvPr>
            <p:ph type="title"/>
          </p:nvPr>
        </p:nvSpPr>
        <p:spPr>
          <a:xfrm>
            <a:off x="797313" y="186484"/>
            <a:ext cx="10396882" cy="1151965"/>
          </a:xfrm>
        </p:spPr>
        <p:txBody>
          <a:bodyPr/>
          <a:lstStyle/>
          <a:p>
            <a:pPr algn="ctr"/>
            <a:r>
              <a:rPr lang="it-IT"/>
              <a:t>Bullismo e </a:t>
            </a:r>
            <a:r>
              <a:rPr lang="it-IT" err="1"/>
              <a:t>cyberbullismo</a:t>
            </a:r>
            <a:endParaRPr lang="it-IT"/>
          </a:p>
        </p:txBody>
      </p:sp>
      <p:sp>
        <p:nvSpPr>
          <p:cNvPr id="3" name="Segnaposto contenuto 2">
            <a:extLst>
              <a:ext uri="{FF2B5EF4-FFF2-40B4-BE49-F238E27FC236}">
                <a16:creationId xmlns:a16="http://schemas.microsoft.com/office/drawing/2014/main" id="{FACB89C9-AA0E-9649-A780-D6A727DB2937}"/>
              </a:ext>
            </a:extLst>
          </p:cNvPr>
          <p:cNvSpPr>
            <a:spLocks noGrp="1"/>
          </p:cNvSpPr>
          <p:nvPr>
            <p:ph sz="quarter" idx="13"/>
          </p:nvPr>
        </p:nvSpPr>
        <p:spPr>
          <a:xfrm>
            <a:off x="797313" y="1873405"/>
            <a:ext cx="10283194" cy="3423121"/>
          </a:xfrm>
        </p:spPr>
        <p:txBody>
          <a:bodyPr>
            <a:normAutofit fontScale="85000" lnSpcReduction="20000"/>
          </a:bodyPr>
          <a:lstStyle/>
          <a:p>
            <a:r>
              <a:rPr lang="it-IT"/>
              <a:t>Bullismo--&gt; deriva dall’inglese «</a:t>
            </a:r>
            <a:r>
              <a:rPr lang="it-IT" err="1"/>
              <a:t>bullying</a:t>
            </a:r>
            <a:r>
              <a:rPr lang="it-IT"/>
              <a:t>» che significa tiranneggiare, opprimere ; compiere atti di prepotenza</a:t>
            </a:r>
          </a:p>
          <a:p>
            <a:r>
              <a:rPr lang="it-IT"/>
              <a:t>Differenze fra bullismo e </a:t>
            </a:r>
            <a:r>
              <a:rPr lang="it-IT" err="1"/>
              <a:t>cyberbullismo</a:t>
            </a:r>
            <a:r>
              <a:rPr lang="it-IT"/>
              <a:t>?</a:t>
            </a:r>
          </a:p>
          <a:p>
            <a:r>
              <a:rPr lang="it-IT"/>
              <a:t>Condotta di rilevanza civile e penale.</a:t>
            </a:r>
          </a:p>
          <a:p>
            <a:r>
              <a:rPr lang="it-IT"/>
              <a:t>Fattori comuni: </a:t>
            </a:r>
          </a:p>
          <a:p>
            <a:pPr marL="457200" indent="-457200" algn="ctr">
              <a:buFont typeface="+mj-lt"/>
              <a:buAutoNum type="arabicPeriod"/>
            </a:pPr>
            <a:r>
              <a:rPr lang="it-IT"/>
              <a:t>Intenzionalità</a:t>
            </a:r>
          </a:p>
          <a:p>
            <a:pPr marL="457200" indent="-457200" algn="ctr">
              <a:buFont typeface="+mj-lt"/>
              <a:buAutoNum type="arabicPeriod"/>
            </a:pPr>
            <a:r>
              <a:rPr lang="it-IT"/>
              <a:t>Asimmetria: squilibrio all’interno di un gruppo</a:t>
            </a:r>
          </a:p>
          <a:p>
            <a:pPr marL="457200" indent="-457200" algn="ctr">
              <a:buFont typeface="+mj-lt"/>
              <a:buAutoNum type="arabicPeriod"/>
            </a:pPr>
            <a:r>
              <a:rPr lang="it-IT"/>
              <a:t>Ripetizione nel tempo (almeno 2 episodi)</a:t>
            </a:r>
          </a:p>
          <a:p>
            <a:pPr marL="457200" indent="-457200" algn="ctr">
              <a:buFont typeface="+mj-lt"/>
              <a:buAutoNum type="arabicPeriod"/>
            </a:pPr>
            <a:r>
              <a:rPr lang="it-IT"/>
              <a:t>Presenza di spettatori </a:t>
            </a:r>
          </a:p>
          <a:p>
            <a:pPr marL="457200" indent="-457200" algn="ctr">
              <a:buFont typeface="+mj-lt"/>
              <a:buAutoNum type="arabicPeriod"/>
            </a:pPr>
            <a:endParaRPr lang="it-IT"/>
          </a:p>
          <a:p>
            <a:pPr marL="457200" indent="-457200">
              <a:buFont typeface="+mj-lt"/>
              <a:buAutoNum type="arabicPeriod"/>
            </a:pPr>
            <a:endParaRPr lang="it-IT"/>
          </a:p>
          <a:p>
            <a:endParaRPr lang="it-IT"/>
          </a:p>
        </p:txBody>
      </p:sp>
    </p:spTree>
    <p:extLst>
      <p:ext uri="{BB962C8B-B14F-4D97-AF65-F5344CB8AC3E}">
        <p14:creationId xmlns:p14="http://schemas.microsoft.com/office/powerpoint/2010/main" val="3270194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EE31D8-5C6F-5E4B-8784-E5AABAD24B48}"/>
              </a:ext>
            </a:extLst>
          </p:cNvPr>
          <p:cNvSpPr>
            <a:spLocks noGrp="1"/>
          </p:cNvSpPr>
          <p:nvPr>
            <p:ph type="title"/>
          </p:nvPr>
        </p:nvSpPr>
        <p:spPr>
          <a:xfrm>
            <a:off x="1276815" y="250902"/>
            <a:ext cx="10396882" cy="1151965"/>
          </a:xfrm>
        </p:spPr>
        <p:txBody>
          <a:bodyPr/>
          <a:lstStyle/>
          <a:p>
            <a:pPr algn="ctr"/>
            <a:r>
              <a:rPr lang="it-IT"/>
              <a:t>Novità della legge 71/2017</a:t>
            </a:r>
          </a:p>
        </p:txBody>
      </p:sp>
      <p:sp>
        <p:nvSpPr>
          <p:cNvPr id="3" name="Segnaposto contenuto 2">
            <a:extLst>
              <a:ext uri="{FF2B5EF4-FFF2-40B4-BE49-F238E27FC236}">
                <a16:creationId xmlns:a16="http://schemas.microsoft.com/office/drawing/2014/main" id="{2E01BC73-E37A-5D45-B1C0-B40E913FB3CB}"/>
              </a:ext>
            </a:extLst>
          </p:cNvPr>
          <p:cNvSpPr>
            <a:spLocks noGrp="1"/>
          </p:cNvSpPr>
          <p:nvPr>
            <p:ph sz="quarter" idx="13"/>
          </p:nvPr>
        </p:nvSpPr>
        <p:spPr>
          <a:xfrm>
            <a:off x="1366025" y="2063396"/>
            <a:ext cx="10394707" cy="3311189"/>
          </a:xfrm>
        </p:spPr>
        <p:txBody>
          <a:bodyPr/>
          <a:lstStyle/>
          <a:p>
            <a:r>
              <a:rPr lang="it-IT"/>
              <a:t>Ammonimento </a:t>
            </a:r>
          </a:p>
          <a:p>
            <a:r>
              <a:rPr lang="it-IT"/>
              <a:t>Oscuramento, Rimozione e blocco </a:t>
            </a:r>
          </a:p>
          <a:p>
            <a:endParaRPr lang="it-IT"/>
          </a:p>
        </p:txBody>
      </p:sp>
      <p:pic>
        <p:nvPicPr>
          <p:cNvPr id="2050" name="Picture 2" descr="Risultati immagini per ammonizione">
            <a:hlinkClick r:id="rId2"/>
            <a:extLst>
              <a:ext uri="{FF2B5EF4-FFF2-40B4-BE49-F238E27FC236}">
                <a16:creationId xmlns:a16="http://schemas.microsoft.com/office/drawing/2014/main" id="{88EEFE34-3CA4-5646-B32D-062AD85903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2337" y="1615385"/>
            <a:ext cx="2590800" cy="375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279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4C5F38-8F05-2342-B8C6-159140113ECD}"/>
              </a:ext>
            </a:extLst>
          </p:cNvPr>
          <p:cNvSpPr>
            <a:spLocks noGrp="1"/>
          </p:cNvSpPr>
          <p:nvPr>
            <p:ph type="title"/>
          </p:nvPr>
        </p:nvSpPr>
        <p:spPr>
          <a:xfrm>
            <a:off x="797313" y="161692"/>
            <a:ext cx="10396882" cy="1151965"/>
          </a:xfrm>
        </p:spPr>
        <p:txBody>
          <a:bodyPr/>
          <a:lstStyle/>
          <a:p>
            <a:pPr algn="ctr"/>
            <a:r>
              <a:rPr lang="it-IT"/>
              <a:t>ammonimento</a:t>
            </a:r>
          </a:p>
        </p:txBody>
      </p:sp>
      <p:sp>
        <p:nvSpPr>
          <p:cNvPr id="3" name="Segnaposto contenuto 2">
            <a:extLst>
              <a:ext uri="{FF2B5EF4-FFF2-40B4-BE49-F238E27FC236}">
                <a16:creationId xmlns:a16="http://schemas.microsoft.com/office/drawing/2014/main" id="{47A7C0E7-6464-6247-8A0F-41F3BDF1AE27}"/>
              </a:ext>
            </a:extLst>
          </p:cNvPr>
          <p:cNvSpPr>
            <a:spLocks noGrp="1"/>
          </p:cNvSpPr>
          <p:nvPr>
            <p:ph sz="quarter" idx="13"/>
          </p:nvPr>
        </p:nvSpPr>
        <p:spPr>
          <a:xfrm>
            <a:off x="278780" y="1081667"/>
            <a:ext cx="11508059" cy="4939991"/>
          </a:xfrm>
        </p:spPr>
        <p:txBody>
          <a:bodyPr>
            <a:normAutofit fontScale="92500" lnSpcReduction="20000"/>
          </a:bodyPr>
          <a:lstStyle/>
          <a:p>
            <a:pPr fontAlgn="base"/>
            <a:r>
              <a:rPr lang="it-IT">
                <a:solidFill>
                  <a:srgbClr val="FF0000"/>
                </a:solidFill>
              </a:rPr>
              <a:t>INFORMATIVA ALLE FAMIGLIE: </a:t>
            </a:r>
            <a:r>
              <a:rPr lang="it-IT"/>
              <a:t>salvo che il fatto costituisca reato, il dirigente scolastico che venga a conoscenza di atti di </a:t>
            </a:r>
            <a:r>
              <a:rPr lang="it-IT" err="1"/>
              <a:t>cyberbullismo</a:t>
            </a:r>
            <a:r>
              <a:rPr lang="it-IT"/>
              <a:t> ne informa tempestivamente i soggetti esercenti la responsabilità genitoriale ovvero i tutori dei minori coinvolti e attiva adeguate azioni di carattere educativo.</a:t>
            </a:r>
          </a:p>
          <a:p>
            <a:pPr fontAlgn="base"/>
            <a:r>
              <a:rPr lang="it-IT" err="1">
                <a:solidFill>
                  <a:srgbClr val="FF0000"/>
                </a:solidFill>
              </a:rPr>
              <a:t>aMMONIMENTO</a:t>
            </a:r>
            <a:r>
              <a:rPr lang="it-IT">
                <a:solidFill>
                  <a:srgbClr val="FF0000"/>
                </a:solidFill>
              </a:rPr>
              <a:t>: </a:t>
            </a:r>
            <a:r>
              <a:rPr lang="it-IT"/>
              <a:t>fino a quando non è presentata querela per taluno dei reati cui agli </a:t>
            </a:r>
            <a:r>
              <a:rPr lang="it-IT">
                <a:solidFill>
                  <a:srgbClr val="00B050"/>
                </a:solidFill>
              </a:rPr>
              <a:t>art. 594 (Ingiuria), </a:t>
            </a:r>
            <a:r>
              <a:rPr lang="it-IT">
                <a:solidFill>
                  <a:srgbClr val="FF0000"/>
                </a:solidFill>
              </a:rPr>
              <a:t>595 (Diffamazione) e 612 (Minaccia) del Codice Penale e all’art. 167 del Codice per la protezione dei dati personali</a:t>
            </a:r>
            <a:r>
              <a:rPr lang="it-IT"/>
              <a:t>, di cui al Decreto Legislativo 30 giugno 2003, n. 196, commessi, mediante la rete internet, da minorenni di </a:t>
            </a:r>
            <a:r>
              <a:rPr lang="it-IT" err="1"/>
              <a:t>eta'</a:t>
            </a:r>
            <a:r>
              <a:rPr lang="it-IT"/>
              <a:t> superiore agli anni quattordici nei confronti di altro minorenne, </a:t>
            </a:r>
            <a:r>
              <a:rPr lang="it-IT" err="1"/>
              <a:t>e'</a:t>
            </a:r>
            <a:r>
              <a:rPr lang="it-IT"/>
              <a:t> applicabile la procedura di ammonimento di cui all'articolo 8, commi 1 e 2, del decreto-legge 23 febbraio 2009, n. 11, convertito, con modificazioni, dalla legge 23 aprile 2009, n. 38. A tal fine il questore convoca il minore, insieme ad almeno un genitore o ad altra persona esercente la responsabilità genitoriale; gli effetti dell'ammonimento cessano al compimento della maggiore età.</a:t>
            </a:r>
          </a:p>
          <a:p>
            <a:pPr marL="0" indent="0">
              <a:buNone/>
            </a:pPr>
            <a:endParaRPr lang="it-IT"/>
          </a:p>
          <a:p>
            <a:pPr marL="0" indent="0">
              <a:buNone/>
            </a:pPr>
            <a:r>
              <a:rPr lang="it-IT" err="1"/>
              <a:t>https</a:t>
            </a:r>
            <a:r>
              <a:rPr lang="it-IT"/>
              <a:t>://</a:t>
            </a:r>
            <a:r>
              <a:rPr lang="it-IT" err="1"/>
              <a:t>www.commissariatodips.it</a:t>
            </a:r>
            <a:r>
              <a:rPr lang="it-IT"/>
              <a:t>/approfondimenti/</a:t>
            </a:r>
            <a:r>
              <a:rPr lang="it-IT" err="1"/>
              <a:t>cyberbullismo.html</a:t>
            </a:r>
            <a:br>
              <a:rPr lang="it-IT"/>
            </a:br>
            <a:br>
              <a:rPr lang="it-IT"/>
            </a:br>
            <a:endParaRPr lang="it-IT"/>
          </a:p>
        </p:txBody>
      </p:sp>
    </p:spTree>
    <p:extLst>
      <p:ext uri="{BB962C8B-B14F-4D97-AF65-F5344CB8AC3E}">
        <p14:creationId xmlns:p14="http://schemas.microsoft.com/office/powerpoint/2010/main" val="217382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EC8F8D-2B57-5A40-BDEE-B7D8A432CB8D}"/>
              </a:ext>
            </a:extLst>
          </p:cNvPr>
          <p:cNvSpPr>
            <a:spLocks noGrp="1"/>
          </p:cNvSpPr>
          <p:nvPr>
            <p:ph type="title"/>
          </p:nvPr>
        </p:nvSpPr>
        <p:spPr>
          <a:xfrm>
            <a:off x="683625" y="253089"/>
            <a:ext cx="10396882" cy="1151965"/>
          </a:xfrm>
        </p:spPr>
        <p:txBody>
          <a:bodyPr/>
          <a:lstStyle/>
          <a:p>
            <a:pPr algn="ctr"/>
            <a:r>
              <a:rPr lang="it-IT"/>
              <a:t>Oscuramento</a:t>
            </a:r>
          </a:p>
        </p:txBody>
      </p:sp>
      <p:sp>
        <p:nvSpPr>
          <p:cNvPr id="3" name="Segnaposto contenuto 2">
            <a:extLst>
              <a:ext uri="{FF2B5EF4-FFF2-40B4-BE49-F238E27FC236}">
                <a16:creationId xmlns:a16="http://schemas.microsoft.com/office/drawing/2014/main" id="{F846AC24-52C5-F441-A514-DF9670B14BC9}"/>
              </a:ext>
            </a:extLst>
          </p:cNvPr>
          <p:cNvSpPr>
            <a:spLocks noGrp="1"/>
          </p:cNvSpPr>
          <p:nvPr>
            <p:ph sz="quarter" idx="13"/>
          </p:nvPr>
        </p:nvSpPr>
        <p:spPr>
          <a:xfrm>
            <a:off x="492354" y="1401172"/>
            <a:ext cx="10779425" cy="4627756"/>
          </a:xfrm>
        </p:spPr>
        <p:txBody>
          <a:bodyPr>
            <a:normAutofit/>
          </a:bodyPr>
          <a:lstStyle/>
          <a:p>
            <a:pPr algn="just" fontAlgn="base"/>
            <a:r>
              <a:rPr lang="it-IT">
                <a:solidFill>
                  <a:srgbClr val="FF0000"/>
                </a:solidFill>
              </a:rPr>
              <a:t>OSCURAMENTO</a:t>
            </a:r>
            <a:r>
              <a:rPr lang="it-IT"/>
              <a:t>:  il minore che abbia compiuto almeno 14 anni e i genitori o esercenti la responsabilità sul minore, possono inoltrare al titolare del trattamento o al gestore del sito internet o del social media un’istanza per l’oscuramento,  la rimozione o il blocco di qualsiasi altro dato personale del minore, diffuso nella rete internet. Se non si provvede entro 48 ore, l'interessato può rivolgersi al Garante della Privacy che interviene direttamente entro le successive 48 ore.</a:t>
            </a:r>
          </a:p>
          <a:p>
            <a:pPr marL="0" indent="0" algn="just" fontAlgn="base">
              <a:buNone/>
            </a:pPr>
            <a:br>
              <a:rPr lang="it-IT"/>
            </a:br>
            <a:r>
              <a:rPr lang="it-IT"/>
              <a:t>La Polizia delle Comunicazioni promuove progetti per sensibilizzare i giovani ad un uso sicuro, consapevole e responsabile del web.</a:t>
            </a:r>
          </a:p>
          <a:p>
            <a:pPr marL="0" indent="0" fontAlgn="base">
              <a:buNone/>
            </a:pPr>
            <a:r>
              <a:rPr lang="it-IT" err="1"/>
              <a:t>https</a:t>
            </a:r>
            <a:r>
              <a:rPr lang="it-IT"/>
              <a:t>://</a:t>
            </a:r>
            <a:r>
              <a:rPr lang="it-IT" err="1"/>
              <a:t>www.commissariatodips.it</a:t>
            </a:r>
            <a:r>
              <a:rPr lang="it-IT"/>
              <a:t>/approfondimenti/</a:t>
            </a:r>
            <a:r>
              <a:rPr lang="it-IT" err="1"/>
              <a:t>cyberbullismo.html</a:t>
            </a:r>
            <a:br>
              <a:rPr lang="it-IT"/>
            </a:br>
            <a:endParaRPr lang="it-IT"/>
          </a:p>
          <a:p>
            <a:endParaRPr lang="it-IT"/>
          </a:p>
        </p:txBody>
      </p:sp>
    </p:spTree>
    <p:extLst>
      <p:ext uri="{BB962C8B-B14F-4D97-AF65-F5344CB8AC3E}">
        <p14:creationId xmlns:p14="http://schemas.microsoft.com/office/powerpoint/2010/main" val="3681388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A739-5F61-A741-852C-46546B2B791C}"/>
              </a:ext>
            </a:extLst>
          </p:cNvPr>
          <p:cNvSpPr>
            <a:spLocks noGrp="1"/>
          </p:cNvSpPr>
          <p:nvPr>
            <p:ph type="title"/>
          </p:nvPr>
        </p:nvSpPr>
        <p:spPr/>
        <p:txBody>
          <a:bodyPr/>
          <a:lstStyle/>
          <a:p>
            <a:r>
              <a:rPr lang="it-IT">
                <a:solidFill>
                  <a:srgbClr val="00B050"/>
                </a:solidFill>
              </a:rPr>
              <a:t>Art. 594: ingiuria</a:t>
            </a:r>
          </a:p>
        </p:txBody>
      </p:sp>
      <p:sp>
        <p:nvSpPr>
          <p:cNvPr id="3" name="Segnaposto contenuto 2">
            <a:extLst>
              <a:ext uri="{FF2B5EF4-FFF2-40B4-BE49-F238E27FC236}">
                <a16:creationId xmlns:a16="http://schemas.microsoft.com/office/drawing/2014/main" id="{8C6022A9-E017-2B4B-9855-0C74C7F05106}"/>
              </a:ext>
            </a:extLst>
          </p:cNvPr>
          <p:cNvSpPr>
            <a:spLocks noGrp="1"/>
          </p:cNvSpPr>
          <p:nvPr>
            <p:ph sz="quarter" idx="13"/>
          </p:nvPr>
        </p:nvSpPr>
        <p:spPr/>
        <p:txBody>
          <a:bodyPr/>
          <a:lstStyle/>
          <a:p>
            <a:r>
              <a:rPr lang="it-IT"/>
              <a:t>Il reato di ingiuria di cui </a:t>
            </a:r>
            <a:r>
              <a:rPr lang="it-IT" b="1"/>
              <a:t>all’art. 594 c.p.</a:t>
            </a:r>
            <a:r>
              <a:rPr lang="it-IT"/>
              <a:t> è commesso da </a:t>
            </a:r>
            <a:r>
              <a:rPr lang="it-IT">
                <a:solidFill>
                  <a:srgbClr val="00B050"/>
                </a:solidFill>
              </a:rPr>
              <a:t>chiunque offenda “l’onore o il decoro di una persona presente”.</a:t>
            </a:r>
          </a:p>
          <a:p>
            <a:r>
              <a:rPr lang="it-IT"/>
              <a:t>Reato depenalizzato a danno morale : multa da 100 a 8000 euro! (non più reclusione fino a 6 mesi)</a:t>
            </a:r>
          </a:p>
          <a:p>
            <a:r>
              <a:rPr lang="it-IT"/>
              <a:t>La persona offesa è presente al momento dell’ingiuria! </a:t>
            </a:r>
          </a:p>
          <a:p>
            <a:r>
              <a:rPr lang="it-IT"/>
              <a:t>Denuncia e querela; causa civile.</a:t>
            </a:r>
            <a:br>
              <a:rPr lang="it-IT"/>
            </a:br>
            <a:endParaRPr lang="it-IT"/>
          </a:p>
        </p:txBody>
      </p:sp>
    </p:spTree>
    <p:extLst>
      <p:ext uri="{BB962C8B-B14F-4D97-AF65-F5344CB8AC3E}">
        <p14:creationId xmlns:p14="http://schemas.microsoft.com/office/powerpoint/2010/main" val="2889127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93888A-D358-5949-83C9-03019D669A25}"/>
              </a:ext>
            </a:extLst>
          </p:cNvPr>
          <p:cNvSpPr>
            <a:spLocks noGrp="1"/>
          </p:cNvSpPr>
          <p:nvPr>
            <p:ph type="title"/>
          </p:nvPr>
        </p:nvSpPr>
        <p:spPr/>
        <p:txBody>
          <a:bodyPr>
            <a:normAutofit/>
          </a:bodyPr>
          <a:lstStyle/>
          <a:p>
            <a:r>
              <a:rPr lang="it-IT"/>
              <a:t>Art. 595: diffamazione</a:t>
            </a:r>
          </a:p>
        </p:txBody>
      </p:sp>
      <p:sp>
        <p:nvSpPr>
          <p:cNvPr id="3" name="Segnaposto contenuto 2">
            <a:extLst>
              <a:ext uri="{FF2B5EF4-FFF2-40B4-BE49-F238E27FC236}">
                <a16:creationId xmlns:a16="http://schemas.microsoft.com/office/drawing/2014/main" id="{9A504559-DAF8-9B4B-9FC2-A22672FA612E}"/>
              </a:ext>
            </a:extLst>
          </p:cNvPr>
          <p:cNvSpPr>
            <a:spLocks noGrp="1"/>
          </p:cNvSpPr>
          <p:nvPr>
            <p:ph sz="quarter" idx="13"/>
          </p:nvPr>
        </p:nvSpPr>
        <p:spPr/>
        <p:txBody>
          <a:bodyPr>
            <a:normAutofit fontScale="92500" lnSpcReduction="10000"/>
          </a:bodyPr>
          <a:lstStyle/>
          <a:p>
            <a:r>
              <a:rPr lang="it-IT"/>
              <a:t>Per </a:t>
            </a:r>
            <a:r>
              <a:rPr lang="it-IT">
                <a:solidFill>
                  <a:srgbClr val="FF0000"/>
                </a:solidFill>
              </a:rPr>
              <a:t>diffamazione</a:t>
            </a:r>
            <a:r>
              <a:rPr lang="it-IT"/>
              <a:t>, in diritto, si intende una condotta mirante ad offendere e/o screditare la reputazione di una persona. Nella maggioranza degli Stati del mondo, è considerata un delitto punito dal codice penale, ma comporta anche la condanna a un risarcimento civile.</a:t>
            </a:r>
          </a:p>
          <a:p>
            <a:r>
              <a:rPr lang="it-IT"/>
              <a:t>Ai fini della configurabilità del reato di diffamazione </a:t>
            </a:r>
            <a:r>
              <a:rPr lang="it-IT">
                <a:solidFill>
                  <a:srgbClr val="FF0000"/>
                </a:solidFill>
              </a:rPr>
              <a:t>è necessario che la persona offesa non sia presente </a:t>
            </a:r>
          </a:p>
          <a:p>
            <a:r>
              <a:rPr lang="it-IT">
                <a:solidFill>
                  <a:srgbClr val="FF0000"/>
                </a:solidFill>
              </a:rPr>
              <a:t>«</a:t>
            </a:r>
            <a:r>
              <a:rPr lang="it-IT" err="1">
                <a:solidFill>
                  <a:srgbClr val="FF0000"/>
                </a:solidFill>
              </a:rPr>
              <a:t>Cuminicazione</a:t>
            </a:r>
            <a:r>
              <a:rPr lang="it-IT">
                <a:solidFill>
                  <a:srgbClr val="FF0000"/>
                </a:solidFill>
              </a:rPr>
              <a:t> di diffamazione con più persone con qualsiasi altro mezzo di pubblicità»</a:t>
            </a:r>
          </a:p>
          <a:p>
            <a:r>
              <a:rPr lang="it-IT"/>
              <a:t>- offesa arrecata a mezzo stampa, pubblicità, atto pubblico (c. 3): l'intensa capacità diffusiva delle vie di comunicazione impiegate </a:t>
            </a:r>
            <a:r>
              <a:rPr lang="it-IT">
                <a:solidFill>
                  <a:srgbClr val="FF0000"/>
                </a:solidFill>
              </a:rPr>
              <a:t>giustifica la reclusione da sei mesi a tre anni o la multa non inferiore a 516 euro;</a:t>
            </a:r>
          </a:p>
        </p:txBody>
      </p:sp>
    </p:spTree>
    <p:extLst>
      <p:ext uri="{BB962C8B-B14F-4D97-AF65-F5344CB8AC3E}">
        <p14:creationId xmlns:p14="http://schemas.microsoft.com/office/powerpoint/2010/main" val="3579865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2CDDE3-3D96-EA4F-976D-AA1C16EEE968}"/>
              </a:ext>
            </a:extLst>
          </p:cNvPr>
          <p:cNvSpPr>
            <a:spLocks noGrp="1"/>
          </p:cNvSpPr>
          <p:nvPr>
            <p:ph type="title"/>
          </p:nvPr>
        </p:nvSpPr>
        <p:spPr>
          <a:xfrm>
            <a:off x="897559" y="86124"/>
            <a:ext cx="10396882" cy="1151965"/>
          </a:xfrm>
        </p:spPr>
        <p:txBody>
          <a:bodyPr/>
          <a:lstStyle/>
          <a:p>
            <a:pPr algn="ctr"/>
            <a:r>
              <a:rPr lang="it-IT"/>
              <a:t>Art.612-bis: atti persecutori</a:t>
            </a:r>
          </a:p>
        </p:txBody>
      </p:sp>
      <p:sp>
        <p:nvSpPr>
          <p:cNvPr id="3" name="Segnaposto contenuto 2">
            <a:extLst>
              <a:ext uri="{FF2B5EF4-FFF2-40B4-BE49-F238E27FC236}">
                <a16:creationId xmlns:a16="http://schemas.microsoft.com/office/drawing/2014/main" id="{21A501AD-01A1-F940-91A1-294557BCA2BA}"/>
              </a:ext>
            </a:extLst>
          </p:cNvPr>
          <p:cNvSpPr>
            <a:spLocks noGrp="1"/>
          </p:cNvSpPr>
          <p:nvPr>
            <p:ph sz="quarter" idx="13"/>
          </p:nvPr>
        </p:nvSpPr>
        <p:spPr>
          <a:xfrm>
            <a:off x="546409" y="1483415"/>
            <a:ext cx="10748031" cy="4014135"/>
          </a:xfrm>
        </p:spPr>
        <p:txBody>
          <a:bodyPr>
            <a:normAutofit fontScale="92500" lnSpcReduction="10000"/>
          </a:bodyPr>
          <a:lstStyle/>
          <a:p>
            <a:pPr algn="just"/>
            <a:r>
              <a:rPr lang="it-IT"/>
              <a:t>Salvo che il fatto costituisca più grave reato, è punito con </a:t>
            </a:r>
            <a:r>
              <a:rPr lang="it-IT">
                <a:solidFill>
                  <a:srgbClr val="FF0000"/>
                </a:solidFill>
              </a:rPr>
              <a:t>la reclusione da </a:t>
            </a:r>
            <a:r>
              <a:rPr lang="it-IT" u="sng">
                <a:solidFill>
                  <a:srgbClr val="FF0000"/>
                </a:solidFill>
              </a:rPr>
              <a:t>6 mesi a 5 anni </a:t>
            </a:r>
            <a:r>
              <a:rPr lang="it-IT">
                <a:solidFill>
                  <a:srgbClr val="FF0000"/>
                </a:solidFill>
              </a:rPr>
              <a:t>chiunque, con condotte reiterate, minaccia o molesta taluno in modo da cagionare un perdurante e grave stato di ansia </a:t>
            </a:r>
            <a:r>
              <a:rPr lang="it-IT"/>
              <a:t>o di paura ovvero da ingenerare un fondato timore per l'incolumità propria o di un prossimo congiunto o di persona al medesimo legata da relazione affettiva ovvero da costringere lo stesso ad alterare le proprie abitudini di vita.</a:t>
            </a:r>
          </a:p>
          <a:p>
            <a:r>
              <a:rPr lang="it-IT"/>
              <a:t>La pena è aumentata se il fatto è commesso dal coniuge, anche separato o divorziato, o da persona che è o è stata legata da relazione affettiva alla persona offesa ovvero </a:t>
            </a:r>
            <a:r>
              <a:rPr lang="it-IT">
                <a:solidFill>
                  <a:srgbClr val="FF0000"/>
                </a:solidFill>
              </a:rPr>
              <a:t>se il fatto è commesso attraverso strumenti informatici o telematici.</a:t>
            </a:r>
          </a:p>
          <a:p>
            <a:r>
              <a:rPr lang="it-IT">
                <a:solidFill>
                  <a:srgbClr val="FF0000"/>
                </a:solidFill>
              </a:rPr>
              <a:t>La pena è aumentata fino alla metà se il fatto è commesso a danno di un minore</a:t>
            </a:r>
            <a:r>
              <a:rPr lang="it-IT"/>
              <a:t>, di una donna in stato di gravidanza o di una persona con disabilità di cui all'articolo 3 della legge 5 febbraio 1992, n. 104, ovvero con armi o da persona travisata.</a:t>
            </a:r>
          </a:p>
          <a:p>
            <a:pPr algn="just"/>
            <a:endParaRPr lang="it-IT"/>
          </a:p>
        </p:txBody>
      </p:sp>
    </p:spTree>
    <p:extLst>
      <p:ext uri="{BB962C8B-B14F-4D97-AF65-F5344CB8AC3E}">
        <p14:creationId xmlns:p14="http://schemas.microsoft.com/office/powerpoint/2010/main" val="6973402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Evento</Template>
  <TotalTime>318</TotalTime>
  <Words>1296</Words>
  <Application>Microsoft Macintosh PowerPoint</Application>
  <PresentationFormat>Widescreen</PresentationFormat>
  <Paragraphs>77</Paragraphs>
  <Slides>15</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15</vt:i4>
      </vt:variant>
    </vt:vector>
  </HeadingPairs>
  <TitlesOfParts>
    <vt:vector size="18" baseType="lpstr">
      <vt:lpstr>arial</vt:lpstr>
      <vt:lpstr>Impact</vt:lpstr>
      <vt:lpstr>Evento</vt:lpstr>
      <vt:lpstr>Presentazione standard di PowerPoint</vt:lpstr>
      <vt:lpstr>LEGGE FERRARA SUL CYBER BULLISMO</vt:lpstr>
      <vt:lpstr>Bullismo e cyberbullismo</vt:lpstr>
      <vt:lpstr>Novità della legge 71/2017</vt:lpstr>
      <vt:lpstr>ammonimento</vt:lpstr>
      <vt:lpstr>Oscuramento</vt:lpstr>
      <vt:lpstr>Art. 594: ingiuria</vt:lpstr>
      <vt:lpstr>Art. 595: diffamazione</vt:lpstr>
      <vt:lpstr>Art.612-bis: atti persecutori</vt:lpstr>
      <vt:lpstr>Art. 494: furto di identità</vt:lpstr>
      <vt:lpstr>Casi di  cyberbullismo</vt:lpstr>
      <vt:lpstr>Altri dati</vt:lpstr>
      <vt:lpstr>Presentazione standard di PowerPoint</vt:lpstr>
      <vt:lpstr>Presentazione standard di PowerPoint</vt:lpstr>
      <vt:lpstr>CONCLUSIONI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Fabio Rasconi</dc:creator>
  <cp:lastModifiedBy>Fabio Rasconi</cp:lastModifiedBy>
  <cp:revision>22</cp:revision>
  <cp:lastPrinted>2019-01-31T12:24:13Z</cp:lastPrinted>
  <dcterms:created xsi:type="dcterms:W3CDTF">2019-01-31T07:10:45Z</dcterms:created>
  <dcterms:modified xsi:type="dcterms:W3CDTF">2019-01-31T12:28:49Z</dcterms:modified>
</cp:coreProperties>
</file>