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4" r:id="rId6"/>
    <p:sldId id="261" r:id="rId7"/>
    <p:sldId id="265" r:id="rId8"/>
    <p:sldId id="262" r:id="rId9"/>
    <p:sldId id="266" r:id="rId10"/>
    <p:sldId id="268" r:id="rId11"/>
    <p:sldId id="267" r:id="rId12"/>
    <p:sldId id="269" r:id="rId13"/>
    <p:sldId id="270" r:id="rId14"/>
    <p:sldId id="26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9E4"/>
    <a:srgbClr val="6D9CE9"/>
    <a:srgbClr val="B889DB"/>
    <a:srgbClr val="9148C8"/>
    <a:srgbClr val="FFFF99"/>
    <a:srgbClr val="66FF33"/>
    <a:srgbClr val="FF0000"/>
    <a:srgbClr val="3399FF"/>
    <a:srgbClr val="FFCC00"/>
    <a:srgbClr val="FFA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F330E-FEE3-4E2F-BA05-D87D51382C4F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C6DF-AB6F-470B-8FB7-374FC6F46F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6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FF14-DFC9-5940-AEDD-47367E798A01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0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4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4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96C254B-E350-C840-86CD-90F1A2E0CC3D}" type="datetimeFigureOut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12/06/2017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8F54870-C3E5-4F45-A058-2480607E8FBD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0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21708" y="161925"/>
            <a:ext cx="8717691" cy="914400"/>
          </a:xfrm>
          <a:scene3d>
            <a:camera prst="orthographicFront"/>
            <a:lightRig rig="sunset" dir="t"/>
          </a:scene3d>
          <a:sp3d>
            <a:bevelT w="0" prst="slope"/>
          </a:sp3d>
        </p:spPr>
        <p:txBody>
          <a:bodyPr>
            <a:noAutofit/>
            <a:sp3d prstMaterial="metal"/>
          </a:bodyPr>
          <a:lstStyle/>
          <a:p>
            <a:r>
              <a:rPr lang="it-IT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Bello e accessibile? È possibile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4117" y="1090475"/>
            <a:ext cx="10097714" cy="5501390"/>
          </a:xfrm>
        </p:spPr>
        <p:txBody>
          <a:bodyPr>
            <a:normAutofit fontScale="32500" lnSpcReduction="20000"/>
          </a:bodyPr>
          <a:lstStyle/>
          <a:p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Progetto della classe IVB CAT </a:t>
            </a:r>
            <a:r>
              <a:rPr lang="it-IT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Istituto Geometri A. Volta – Pavia</a:t>
            </a:r>
          </a:p>
          <a:p>
            <a:endParaRPr lang="it-IT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Docenti: </a:t>
            </a:r>
          </a:p>
          <a:p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Aldo Peroni, Gianluca </a:t>
            </a:r>
            <a:r>
              <a:rPr lang="it-IT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Rattegni</a:t>
            </a:r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Giuseppe </a:t>
            </a:r>
            <a:r>
              <a:rPr lang="it-IT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Schiraldi</a:t>
            </a:r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Enrico </a:t>
            </a:r>
            <a:r>
              <a:rPr lang="it-IT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Tatulli</a:t>
            </a:r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ITP Arch. Simone </a:t>
            </a:r>
            <a:r>
              <a:rPr lang="it-IT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Pagliano</a:t>
            </a:r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Ing. Enrico Pozzi</a:t>
            </a:r>
            <a:endParaRPr lang="it-IT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Alunni:</a:t>
            </a:r>
          </a:p>
          <a:p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Aguilar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Anthony,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Amadei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Davide,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Etara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Saad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Bombelli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Riccardo,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Bottinelli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Alessia,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Chinosi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Michele, </a:t>
            </a:r>
          </a:p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Coppola Luca, D’Aquino Giuseppe,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Gennaccari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Edoardo, </a:t>
            </a:r>
          </a:p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Grillo Giuseppe, Lomonaco Lorenzo, Manco Matteo, </a:t>
            </a:r>
          </a:p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Marelli Federico,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Nicotra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Nicholas, Parati Simone, </a:t>
            </a:r>
          </a:p>
          <a:p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Pelekhatyi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Vladyslav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Poggi Alessio, Re Tommaso, </a:t>
            </a:r>
          </a:p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Rossignoli Mattia, Sacchi Matteo, Salvatore Luca, Todaro Marco,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Tosetti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Federico             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l Bayan Plain" charset="-78"/>
              <a:cs typeface="Arial" panose="020B0604020202020204" pitchFamily="34" charset="0"/>
            </a:endParaRPr>
          </a:p>
          <a:p>
            <a:r>
              <a:rPr lang="it-IT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l Bayan Plain" charset="-78"/>
                <a:cs typeface="Arial" panose="020B0604020202020204" pitchFamily="34" charset="0"/>
              </a:rPr>
              <a:t>F</a:t>
            </a:r>
            <a:r>
              <a:rPr lang="it-IT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l Bayan Plain" charset="-78"/>
                <a:cs typeface="Arial" panose="020B0604020202020204" pitchFamily="34" charset="0"/>
              </a:rPr>
              <a:t> . I . A . B . A.</a:t>
            </a:r>
          </a:p>
          <a:p>
            <a:r>
              <a:rPr lang="it-IT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Fondo Italiano Abbattimento Barriere Architettoniche</a:t>
            </a:r>
          </a:p>
          <a:p>
            <a:endParaRPr lang="it-IT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Collegio Geometri e Geometri Laureati</a:t>
            </a:r>
          </a:p>
          <a:p>
            <a:r>
              <a:rPr lang="it-IT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della Provincia di Pavia</a:t>
            </a:r>
          </a:p>
          <a:p>
            <a:r>
              <a:rPr lang="it-IT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Referente: Geom. Loredana </a:t>
            </a:r>
            <a:r>
              <a:rPr lang="it-IT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Bellagente</a:t>
            </a:r>
            <a:endParaRPr lang="it-IT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46" y="1942033"/>
            <a:ext cx="5064366" cy="3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76" y="0"/>
            <a:ext cx="4973959" cy="6891085"/>
          </a:xfrm>
        </p:spPr>
      </p:pic>
    </p:spTree>
    <p:extLst>
      <p:ext uri="{BB962C8B-B14F-4D97-AF65-F5344CB8AC3E}">
        <p14:creationId xmlns:p14="http://schemas.microsoft.com/office/powerpoint/2010/main" val="5375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8" y="0"/>
            <a:ext cx="5773777" cy="6858000"/>
          </a:xfrm>
        </p:spPr>
      </p:pic>
    </p:spTree>
    <p:extLst>
      <p:ext uri="{BB962C8B-B14F-4D97-AF65-F5344CB8AC3E}">
        <p14:creationId xmlns:p14="http://schemas.microsoft.com/office/powerpoint/2010/main" val="25598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0074"/>
            <a:ext cx="6714565" cy="50359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1" y="396403"/>
            <a:ext cx="4061391" cy="3046043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5849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8" y="116541"/>
            <a:ext cx="8749552" cy="6562164"/>
          </a:xfrm>
          <a:prstGeom prst="rect">
            <a:avLst/>
          </a:prstGeom>
          <a:solidFill>
            <a:srgbClr val="6D9CE9"/>
          </a:solidFill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9418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253833" y="116077"/>
            <a:ext cx="7537062" cy="376278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Bello e accessibile? È possibile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8" y="1076658"/>
            <a:ext cx="6368517" cy="4776388"/>
          </a:xfrm>
        </p:spPr>
      </p:pic>
      <p:sp>
        <p:nvSpPr>
          <p:cNvPr id="7" name="CasellaDiTesto 6"/>
          <p:cNvSpPr txBox="1"/>
          <p:nvPr/>
        </p:nvSpPr>
        <p:spPr>
          <a:xfrm>
            <a:off x="7257535" y="1575113"/>
            <a:ext cx="41683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Ringraziamo la Fondazione FIABA, il Consiglio Nazionale dei Geometri e Geometri laureati e il Collegio dei Geometri di Pavia perché ci hanno dato la possibilità di fare questa esperienza. </a:t>
            </a:r>
          </a:p>
          <a:p>
            <a:pPr algn="just"/>
            <a:r>
              <a:rPr lang="it-IT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Ringraziamo inoltre i nostri Professori delle materie tecniche, il nostro ITP, tutti i nostri Insegnanti e tutti gli ITP dell’Istituto perché ci hanno dato preziosi consigli.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813451" y="302301"/>
            <a:ext cx="7211513" cy="774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Ticino: no more </a:t>
            </a:r>
            <a:r>
              <a:rPr lang="it-IT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barriers</a:t>
            </a:r>
            <a:r>
              <a:rPr lang="it-IT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6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9535" y="-12216"/>
            <a:ext cx="5953814" cy="655417"/>
          </a:xfrm>
        </p:spPr>
        <p:txBody>
          <a:bodyPr>
            <a:noAutofit/>
          </a:bodyPr>
          <a:lstStyle/>
          <a:p>
            <a:r>
              <a:rPr lang="it-IT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Ticino: no more </a:t>
            </a:r>
            <a:r>
              <a:rPr lang="it-IT" sz="32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barriers</a:t>
            </a:r>
            <a:r>
              <a:rPr lang="it-IT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75" y="1488048"/>
            <a:ext cx="3253448" cy="392463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863646"/>
            <a:ext cx="409575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7" y="4093056"/>
            <a:ext cx="3170469" cy="23778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95" y="4626278"/>
            <a:ext cx="4122781" cy="157280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8850" y="6488668"/>
            <a:ext cx="273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366FF"/>
                </a:solidFill>
              </a:rPr>
              <a:t>Lungo Ticino Visconti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052578" y="6207494"/>
            <a:ext cx="273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366FF"/>
                </a:solidFill>
              </a:rPr>
              <a:t>Area </a:t>
            </a:r>
            <a:r>
              <a:rPr lang="it-IT" b="1" dirty="0" err="1">
                <a:solidFill>
                  <a:srgbClr val="3366FF"/>
                </a:solidFill>
              </a:rPr>
              <a:t>Vul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657157" y="3816057"/>
            <a:ext cx="273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366FF"/>
                </a:solidFill>
              </a:rPr>
              <a:t>Lungo Ticino Sforza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2" y="426855"/>
            <a:ext cx="3824917" cy="286868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72216" y="3313304"/>
            <a:ext cx="393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Il Ponte Coperto e il </a:t>
            </a:r>
            <a:r>
              <a:rPr lang="it-IT" b="1" dirty="0" err="1" smtClean="0">
                <a:solidFill>
                  <a:srgbClr val="3366FF"/>
                </a:solidFill>
              </a:rPr>
              <a:t>river</a:t>
            </a:r>
            <a:r>
              <a:rPr lang="it-IT" b="1" dirty="0" smtClean="0">
                <a:solidFill>
                  <a:srgbClr val="3366FF"/>
                </a:solidFill>
              </a:rPr>
              <a:t> front del Lungo Ticino Sforza</a:t>
            </a:r>
            <a:endParaRPr lang="it-IT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4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759" y="97492"/>
            <a:ext cx="10515600" cy="50808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l Bayan Plain" charset="-78"/>
                <a:cs typeface="Arial"/>
              </a:rPr>
              <a:t>Bello e accessibile? È possibile</a:t>
            </a:r>
            <a:endParaRPr lang="it-IT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l Bayan Plain" charset="-78"/>
              <a:cs typeface="Arial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4" y="2849557"/>
            <a:ext cx="2389584" cy="3186113"/>
          </a:xfrm>
        </p:spPr>
      </p:pic>
      <p:sp>
        <p:nvSpPr>
          <p:cNvPr id="6" name="CasellaDiTesto 5"/>
          <p:cNvSpPr txBox="1"/>
          <p:nvPr/>
        </p:nvSpPr>
        <p:spPr>
          <a:xfrm>
            <a:off x="3265202" y="586532"/>
            <a:ext cx="48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RILIEVO</a:t>
            </a:r>
            <a:r>
              <a:rPr lang="it-IT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DELLE CRITICITÀ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85" y="1548546"/>
            <a:ext cx="3663092" cy="274731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2" y="720544"/>
            <a:ext cx="2112333" cy="281644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23078" y="4360882"/>
            <a:ext cx="273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Area Bardelli e </a:t>
            </a:r>
            <a:r>
              <a:rPr lang="it-IT" b="1" dirty="0" err="1" smtClean="0">
                <a:solidFill>
                  <a:srgbClr val="3366FF"/>
                </a:solidFill>
              </a:rPr>
              <a:t>river</a:t>
            </a:r>
            <a:r>
              <a:rPr lang="it-IT" b="1" dirty="0" smtClean="0">
                <a:solidFill>
                  <a:srgbClr val="3366FF"/>
                </a:solidFill>
              </a:rPr>
              <a:t> front del Lungo Ticino Visconti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1094" y="6055546"/>
            <a:ext cx="464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Lungo Ticino Sforza:</a:t>
            </a:r>
          </a:p>
          <a:p>
            <a:r>
              <a:rPr lang="it-IT" b="1" dirty="0" smtClean="0">
                <a:solidFill>
                  <a:srgbClr val="3366FF"/>
                </a:solidFill>
              </a:rPr>
              <a:t>scale insormontabili</a:t>
            </a:r>
            <a:endParaRPr lang="it-IT" b="1" dirty="0">
              <a:solidFill>
                <a:srgbClr val="3366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09" y="720544"/>
            <a:ext cx="3009900" cy="2905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09" y="3470291"/>
            <a:ext cx="22288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8552" y="242595"/>
            <a:ext cx="8247758" cy="760067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Bello e accessibile? È possibile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49" y="1776013"/>
            <a:ext cx="4552830" cy="321811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3" y="2797009"/>
            <a:ext cx="3677137" cy="27578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44500" y="1134408"/>
            <a:ext cx="488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RILIEVO DELLE CRITICITÀ</a:t>
            </a:r>
          </a:p>
        </p:txBody>
      </p:sp>
      <p:sp>
        <p:nvSpPr>
          <p:cNvPr id="8" name="Rettangolo 7"/>
          <p:cNvSpPr/>
          <p:nvPr/>
        </p:nvSpPr>
        <p:spPr>
          <a:xfrm>
            <a:off x="7536976" y="5005463"/>
            <a:ext cx="4655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Lungo Ticino Sforza: Sezioni trasversali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810131" y="5601577"/>
            <a:ext cx="3718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Drone e piloti</a:t>
            </a:r>
            <a:r>
              <a:rPr lang="is-IS" sz="16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…..in erba</a:t>
            </a:r>
            <a:endParaRPr lang="it-IT" sz="16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7662" y="1134408"/>
            <a:ext cx="3043089" cy="20928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008" y="3488343"/>
            <a:ext cx="3028124" cy="219073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87661" y="6255409"/>
            <a:ext cx="3718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Lungo Ticino Sforza: rilievi in pianta</a:t>
            </a:r>
            <a:endParaRPr lang="it-IT" sz="16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84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40490" y="85041"/>
            <a:ext cx="10515600" cy="508084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l Bayan Plain" charset="-78"/>
                <a:cs typeface="Arial"/>
              </a:rPr>
              <a:t>Bello e accessibile? È possibile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82" y="2011363"/>
            <a:ext cx="5368911" cy="3767137"/>
          </a:xfrm>
        </p:spPr>
      </p:pic>
      <p:sp>
        <p:nvSpPr>
          <p:cNvPr id="8" name="CasellaDiTesto 7"/>
          <p:cNvSpPr txBox="1"/>
          <p:nvPr/>
        </p:nvSpPr>
        <p:spPr>
          <a:xfrm>
            <a:off x="3378415" y="574389"/>
            <a:ext cx="488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STATO DI FATTO </a:t>
            </a:r>
            <a:endParaRPr lang="it-IT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6132" y="1989271"/>
            <a:ext cx="2430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Livelli di fruizione: </a:t>
            </a:r>
          </a:p>
          <a:p>
            <a:endParaRPr lang="it-IT" b="1" dirty="0" smtClean="0">
              <a:solidFill>
                <a:srgbClr val="3366FF"/>
              </a:solidFill>
            </a:endParaRPr>
          </a:p>
          <a:p>
            <a:endParaRPr lang="it-IT" b="1" dirty="0" smtClean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3366FF"/>
                </a:solidFill>
              </a:rPr>
              <a:t>- Strada e marciapiede</a:t>
            </a:r>
          </a:p>
          <a:p>
            <a:endParaRPr lang="it-IT" b="1" dirty="0" smtClean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3366FF"/>
                </a:solidFill>
              </a:rPr>
              <a:t>- Passeggiata-Belvedere</a:t>
            </a:r>
          </a:p>
          <a:p>
            <a:endParaRPr lang="it-IT" b="1" dirty="0">
              <a:solidFill>
                <a:srgbClr val="3366FF"/>
              </a:solidFill>
            </a:endParaRPr>
          </a:p>
          <a:p>
            <a:endParaRPr lang="it-IT" b="1" dirty="0" smtClean="0">
              <a:solidFill>
                <a:srgbClr val="3366FF"/>
              </a:solidFill>
            </a:endParaRPr>
          </a:p>
          <a:p>
            <a:pPr algn="ctr"/>
            <a:r>
              <a:rPr lang="it-IT" b="1" dirty="0" smtClean="0">
                <a:solidFill>
                  <a:srgbClr val="3366FF"/>
                </a:solidFill>
              </a:rPr>
              <a:t>- Percorso naturalistico       in riva al Ticino</a:t>
            </a:r>
          </a:p>
          <a:p>
            <a:endParaRPr lang="it-IT" b="1" dirty="0" smtClean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3366FF"/>
                </a:solidFill>
              </a:rPr>
              <a:t> </a:t>
            </a:r>
          </a:p>
          <a:p>
            <a:endParaRPr lang="it-IT" b="1" dirty="0" smtClean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3366FF"/>
                </a:solidFill>
              </a:rPr>
              <a:t> 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402580" y="5012557"/>
            <a:ext cx="150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Area Bardelli:</a:t>
            </a:r>
            <a:endParaRPr lang="it-IT" b="1" dirty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3366FF"/>
                </a:solidFill>
              </a:rPr>
              <a:t>Partenza del sentiero naturalistico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4184" y="5590257"/>
            <a:ext cx="24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Area naturalistica </a:t>
            </a:r>
            <a:r>
              <a:rPr lang="it-IT" b="1" dirty="0" err="1" smtClean="0">
                <a:solidFill>
                  <a:srgbClr val="3366FF"/>
                </a:solidFill>
              </a:rPr>
              <a:t>Vul</a:t>
            </a:r>
            <a:endParaRPr lang="it-IT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76895" y="115432"/>
            <a:ext cx="7537062" cy="37627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Bello e accessibile? È possibile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52" y="894152"/>
            <a:ext cx="10379567" cy="589219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030165" y="420585"/>
            <a:ext cx="717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LUNGO TICINO SFORZA : PROGETTO</a:t>
            </a:r>
          </a:p>
          <a:p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660976" y="2967450"/>
            <a:ext cx="2030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Nuovo ascensore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039630"/>
            <a:ext cx="305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66FF"/>
                </a:solidFill>
              </a:rPr>
              <a:t>Allargamento del marciapiede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72568" y="2487907"/>
            <a:ext cx="147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Nuova rampa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53336" y="3741963"/>
            <a:ext cx="23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Nuova pavimentazione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95351" y="4789040"/>
            <a:ext cx="252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Passeggiata naturalistica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53761" y="5840699"/>
            <a:ext cx="216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Riva del fiume Ticino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216483" y="3009663"/>
            <a:ext cx="150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Nuove sedute</a:t>
            </a:r>
            <a:endParaRPr lang="it-IT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/>
      <p:bldP spid="5" grpId="0"/>
      <p:bldP spid="6" grpId="0"/>
      <p:bldP spid="7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85133" y="223375"/>
            <a:ext cx="7537062" cy="376278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Bello e accessibile? È possibile</a:t>
            </a: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71" y="1046584"/>
            <a:ext cx="4594332" cy="2582063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57" y="3722619"/>
            <a:ext cx="3296312" cy="24722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5" y="1504582"/>
            <a:ext cx="3920565" cy="212406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385133" y="773566"/>
            <a:ext cx="717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latin typeface="Arial"/>
                <a:cs typeface="Arial"/>
              </a:rPr>
              <a:t>LUNGO TICINO SFORZA : PROGETTO</a:t>
            </a:r>
          </a:p>
          <a:p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46634" y="3722619"/>
            <a:ext cx="3104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Schermatura di protezione dal      marciapiede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Nuova rampa p=5%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Nuove sedute in calcestruzzo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Nuova pavimentazione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872752" y="6125122"/>
            <a:ext cx="40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Ascensore a norma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Disegni nella pavimentazione  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468506" y="3628647"/>
            <a:ext cx="4673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Allargamento in corrispondenza dell’incrocio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Schermatura in vetro temprato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Nuova illuminazione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Nuove sedute </a:t>
            </a:r>
          </a:p>
          <a:p>
            <a:endParaRPr lang="it-IT" b="1" dirty="0">
              <a:solidFill>
                <a:srgbClr val="FFFF00"/>
              </a:solidFill>
            </a:endParaRPr>
          </a:p>
          <a:p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1" y="752556"/>
            <a:ext cx="9125756" cy="591654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25960" y="376278"/>
            <a:ext cx="7473623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LUNGO TICINO VISCONTI:    PROGETTO</a:t>
            </a:r>
          </a:p>
          <a:p>
            <a:pPr algn="ctr"/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944397" y="59963"/>
            <a:ext cx="7537062" cy="37627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800" b="1" dirty="0">
                <a:ln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Bello e accessibile? È possibile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578354" y="2097074"/>
            <a:ext cx="305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66FF"/>
                </a:solidFill>
              </a:rPr>
              <a:t>Allargamento del marciapiede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808086" y="2584886"/>
            <a:ext cx="147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Nuova rampa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962771" y="5563396"/>
            <a:ext cx="252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Passeggiata naturalistica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352283" y="2908511"/>
            <a:ext cx="75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3366FF"/>
                </a:solidFill>
              </a:rPr>
              <a:t>Càvea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232676" y="2999980"/>
            <a:ext cx="23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Nuova pavimentazione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458064" y="3045419"/>
            <a:ext cx="150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Nuove sedute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543448" y="5932728"/>
            <a:ext cx="216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Riva del fiume Ticino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558140" y="4003985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3366FF"/>
                </a:solidFill>
              </a:rPr>
              <a:t>Resti del ponte </a:t>
            </a:r>
          </a:p>
          <a:p>
            <a:pPr algn="ctr"/>
            <a:r>
              <a:rPr lang="it-IT" b="1" dirty="0" smtClean="0">
                <a:solidFill>
                  <a:srgbClr val="3366FF"/>
                </a:solidFill>
              </a:rPr>
              <a:t>medievale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621053" y="4327150"/>
            <a:ext cx="951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Ponte</a:t>
            </a:r>
          </a:p>
          <a:p>
            <a:r>
              <a:rPr lang="it-IT" b="1" dirty="0" smtClean="0">
                <a:solidFill>
                  <a:srgbClr val="3366FF"/>
                </a:solidFill>
              </a:rPr>
              <a:t>Coperto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944847" y="2550457"/>
            <a:ext cx="1141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Belvedere</a:t>
            </a:r>
            <a:endParaRPr lang="it-IT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7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63" y="1387170"/>
            <a:ext cx="5255089" cy="284707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0" y="3339649"/>
            <a:ext cx="4257273" cy="319295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7593" y="456061"/>
            <a:ext cx="7473623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LUNGO TICINO VISCONTI:    PROGETTO</a:t>
            </a:r>
          </a:p>
          <a:p>
            <a:pPr algn="ctr"/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327468" y="91569"/>
            <a:ext cx="7537062" cy="37627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800" b="1" dirty="0">
                <a:ln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l Bayan Plain" charset="-78"/>
                <a:cs typeface="Times New Roman" panose="02020603050405020304" pitchFamily="18" charset="0"/>
              </a:rPr>
              <a:t>Bello e accessibile? È possibile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" y="1082371"/>
            <a:ext cx="4963273" cy="2789413"/>
          </a:xfrm>
        </p:spPr>
      </p:pic>
      <p:sp>
        <p:nvSpPr>
          <p:cNvPr id="14" name="CasellaDiTesto 13"/>
          <p:cNvSpPr txBox="1"/>
          <p:nvPr/>
        </p:nvSpPr>
        <p:spPr>
          <a:xfrm>
            <a:off x="102578" y="3950927"/>
            <a:ext cx="2821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3366FF"/>
                </a:solidFill>
              </a:rPr>
              <a:t>Allargamento del marciapiede</a:t>
            </a:r>
          </a:p>
          <a:p>
            <a:r>
              <a:rPr lang="it-IT" sz="1600" b="1" dirty="0" smtClean="0">
                <a:solidFill>
                  <a:srgbClr val="3366FF"/>
                </a:solidFill>
              </a:rPr>
              <a:t>Nuova rampa accessibile</a:t>
            </a:r>
          </a:p>
          <a:p>
            <a:r>
              <a:rPr lang="it-IT" sz="1600" b="1" dirty="0" smtClean="0">
                <a:solidFill>
                  <a:srgbClr val="3366FF"/>
                </a:solidFill>
              </a:rPr>
              <a:t>Schermatura di protezione </a:t>
            </a:r>
          </a:p>
          <a:p>
            <a:r>
              <a:rPr lang="it-IT" sz="1600" b="1" dirty="0" smtClean="0">
                <a:solidFill>
                  <a:srgbClr val="3366FF"/>
                </a:solidFill>
              </a:rPr>
              <a:t>Creazione di un belvedere</a:t>
            </a:r>
          </a:p>
          <a:p>
            <a:r>
              <a:rPr lang="it-IT" sz="1600" b="1" dirty="0" smtClean="0">
                <a:solidFill>
                  <a:srgbClr val="3366FF"/>
                </a:solidFill>
              </a:rPr>
              <a:t>Realizzazione di una </a:t>
            </a:r>
            <a:r>
              <a:rPr lang="it-IT" sz="1600" b="1" dirty="0" err="1" smtClean="0">
                <a:solidFill>
                  <a:srgbClr val="3366FF"/>
                </a:solidFill>
              </a:rPr>
              <a:t>càvea</a:t>
            </a:r>
            <a:endParaRPr lang="it-IT" sz="1600" b="1" dirty="0">
              <a:solidFill>
                <a:srgbClr val="3366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23830" y="6488668"/>
            <a:ext cx="428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La passeggiata diventa un nuovo belvedere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004093" y="4339966"/>
            <a:ext cx="3317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Nuova illuminazione </a:t>
            </a:r>
          </a:p>
          <a:p>
            <a:r>
              <a:rPr lang="it-IT" b="1" dirty="0" smtClean="0">
                <a:solidFill>
                  <a:srgbClr val="3366FF"/>
                </a:solidFill>
              </a:rPr>
              <a:t>Schermature a riparo della </a:t>
            </a:r>
            <a:r>
              <a:rPr lang="it-IT" b="1" dirty="0" err="1" smtClean="0">
                <a:solidFill>
                  <a:srgbClr val="3366FF"/>
                </a:solidFill>
              </a:rPr>
              <a:t>càvea</a:t>
            </a:r>
            <a:endParaRPr lang="it-IT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279</TotalTime>
  <Words>482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Al Bayan Plain</vt:lpstr>
      <vt:lpstr>Arial</vt:lpstr>
      <vt:lpstr>Calibri</vt:lpstr>
      <vt:lpstr>Calibri Light</vt:lpstr>
      <vt:lpstr>Times New Roman</vt:lpstr>
      <vt:lpstr>Metropolitano</vt:lpstr>
      <vt:lpstr>Bello e accessibile? È possibile</vt:lpstr>
      <vt:lpstr>Ticino: no more barriers!</vt:lpstr>
      <vt:lpstr>Bello e accessibile? È possibile</vt:lpstr>
      <vt:lpstr>Bello e accessibile? È possibile</vt:lpstr>
      <vt:lpstr>Bello e accessibile? È possibile</vt:lpstr>
      <vt:lpstr>Bello e accessibile? È possibile</vt:lpstr>
      <vt:lpstr>Bello e accessibile? È possibile</vt:lpstr>
      <vt:lpstr>Bello e accessibile? È possibile</vt:lpstr>
      <vt:lpstr>Bello e accessibile? È possibile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Bello e accessibile? È possibile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Bello e accessibile? È possibile</dc:title>
  <dc:creator>Diurno</dc:creator>
  <cp:lastModifiedBy>DIURNO</cp:lastModifiedBy>
  <cp:revision>51</cp:revision>
  <cp:lastPrinted>2017-06-05T07:09:57Z</cp:lastPrinted>
  <dcterms:created xsi:type="dcterms:W3CDTF">2017-06-01T08:59:59Z</dcterms:created>
  <dcterms:modified xsi:type="dcterms:W3CDTF">2017-06-12T11:42:25Z</dcterms:modified>
</cp:coreProperties>
</file>