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58" r:id="rId5"/>
    <p:sldId id="263" r:id="rId6"/>
    <p:sldId id="265" r:id="rId7"/>
    <p:sldId id="267" r:id="rId8"/>
    <p:sldId id="268" r:id="rId9"/>
    <p:sldId id="272" r:id="rId10"/>
    <p:sldId id="269" r:id="rId11"/>
    <p:sldId id="270" r:id="rId12"/>
    <p:sldId id="271" r:id="rId13"/>
    <p:sldId id="274" r:id="rId14"/>
    <p:sldId id="273" r:id="rId15"/>
    <p:sldId id="275" r:id="rId16"/>
    <p:sldId id="262" r:id="rId17"/>
    <p:sldId id="277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93861-426E-4CFC-9163-54929135C82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72F19-8825-447C-BC3B-804146FF84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95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692E28-B3EC-4B7D-8789-0BD337B4D5CC}" type="slidenum">
              <a:rPr lang="it-IT" altLang="it-IT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96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DDE3C1-415A-432D-8539-CF4329EB9563}" type="slidenum">
              <a:rPr lang="it-IT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F19-8825-447C-BC3B-804146FF84C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2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30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60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42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50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4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22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4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93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92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00C4-9DB4-4E42-B495-865695D31976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F39A-E986-4882-93CE-D5F836834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8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uawei\Desktop\rifiuti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13"/>
            <a:ext cx="9144000" cy="726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44"/>
          <p:cNvSpPr txBox="1">
            <a:spLocks noChangeArrowheads="1"/>
          </p:cNvSpPr>
          <p:nvPr/>
        </p:nvSpPr>
        <p:spPr bwMode="auto">
          <a:xfrm>
            <a:off x="76200" y="223480"/>
            <a:ext cx="8991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RISULTATI RELATIVI AL RICICLO E RECUPERO DI RIFIUTI DI IMBALLAGGI DA RACCOLTA DIFFERENZIATA NEL 2013</a:t>
            </a:r>
          </a:p>
        </p:txBody>
      </p:sp>
      <p:pic>
        <p:nvPicPr>
          <p:cNvPr id="171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772816"/>
            <a:ext cx="8451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0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44"/>
          <p:cNvSpPr txBox="1">
            <a:spLocks noChangeArrowheads="1"/>
          </p:cNvSpPr>
          <p:nvPr/>
        </p:nvSpPr>
        <p:spPr bwMode="auto">
          <a:xfrm>
            <a:off x="209550" y="26621"/>
            <a:ext cx="8683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ANNI DI RACCOLTA DIFFERENZIATA  CONTRO LO SMALTIMENTO DI RIFIUTI IN DISCARICA</a:t>
            </a:r>
            <a:endParaRPr lang="it-IT" alt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Text Box 8"/>
          <p:cNvSpPr txBox="1">
            <a:spLocks noChangeArrowheads="1"/>
          </p:cNvSpPr>
          <p:nvPr/>
        </p:nvSpPr>
        <p:spPr bwMode="auto">
          <a:xfrm>
            <a:off x="-180528" y="6299472"/>
            <a:ext cx="9505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6699"/>
              </a:buClr>
              <a:buFont typeface="Wingdings" pitchFamily="2" charset="2"/>
              <a:buNone/>
            </a:pPr>
            <a:r>
              <a:rPr lang="it-IT" altLang="it-IT" sz="18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2013 “solo” il 23,3% dei rifiuti di imballaggio prodotti è stato smaltito in discarica </a:t>
            </a:r>
          </a:p>
        </p:txBody>
      </p:sp>
      <p:pic>
        <p:nvPicPr>
          <p:cNvPr id="172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" y="1124744"/>
            <a:ext cx="90003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31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9148" y="581779"/>
            <a:ext cx="8043292" cy="8309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it-IT" altLang="it-IT" sz="4800" b="1" dirty="0" smtClean="0">
                <a:solidFill>
                  <a:srgbClr val="1737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BENEFICI DEL RICICLO</a:t>
            </a:r>
            <a:endParaRPr lang="it-IT" altLang="it-IT" sz="4800" b="1" dirty="0">
              <a:solidFill>
                <a:srgbClr val="17375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1830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17375E"/>
              </a:solidFill>
            </a:endParaRPr>
          </a:p>
        </p:txBody>
      </p:sp>
      <p:sp>
        <p:nvSpPr>
          <p:cNvPr id="2" name="AutoShape 2" descr="Risultati immagini per BENEFICI AMB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5" descr="Risultati immagini per SALVA AMB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6" name="Picture 6" descr="C:\Users\Huawei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47468"/>
            <a:ext cx="5472608" cy="36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disca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7384"/>
            <a:ext cx="10369151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-252536" y="282540"/>
            <a:ext cx="979308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discariche in meno sul territorio</a:t>
            </a:r>
            <a:endParaRPr lang="it-IT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gas in atmosf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18208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156" y="0"/>
            <a:ext cx="9145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54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milioni di tonnellate </a:t>
            </a:r>
            <a:r>
              <a:rPr lang="it-IT" altLang="it-IT" sz="5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emissioni in meno di CO</a:t>
            </a:r>
            <a:r>
              <a:rPr lang="it-IT" altLang="it-IT" sz="5400" baseline="-250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altLang="it-IT" sz="5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atmosfera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16296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occup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occupazi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Risultati immagini per occupazi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3" name="Picture 7" descr="C:\Users\Huawei\Desktop\protocollo-occupa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16832"/>
            <a:ext cx="962657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115616" y="476672"/>
            <a:ext cx="7417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it-IT" altLang="it-IT" sz="54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36.700 posti di lavoro </a:t>
            </a:r>
          </a:p>
        </p:txBody>
      </p:sp>
    </p:spTree>
    <p:extLst>
      <p:ext uri="{BB962C8B-B14F-4D97-AF65-F5344CB8AC3E}">
        <p14:creationId xmlns:p14="http://schemas.microsoft.com/office/powerpoint/2010/main" val="40242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5331242" cy="28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18" y="3501008"/>
            <a:ext cx="4291161" cy="290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7384"/>
            <a:ext cx="478045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uawei\Desktop\Green-Revolution-in-In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98268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58343" y="1124744"/>
            <a:ext cx="4936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BUONE NORME DI COMPORTAMENTO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58343" y="188640"/>
            <a:ext cx="472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139D13"/>
                </a:solidFill>
              </a:rPr>
              <a:t>GREEN (R)EVOLUTION</a:t>
            </a:r>
          </a:p>
        </p:txBody>
      </p:sp>
    </p:spTree>
    <p:extLst>
      <p:ext uri="{BB962C8B-B14F-4D97-AF65-F5344CB8AC3E}">
        <p14:creationId xmlns:p14="http://schemas.microsoft.com/office/powerpoint/2010/main" val="12283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isultati immagini per GREE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21476" y="272264"/>
            <a:ext cx="624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 ATTENZIONE ALLA RACCOLTA DIFFERENZIATA 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Risultati immagini per raccolta differenzia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91" y="73148"/>
            <a:ext cx="2017578" cy="1080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01854" y="1628800"/>
            <a:ext cx="408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ü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STAMPA SOLO SE NECESSARIO</a:t>
            </a:r>
          </a:p>
        </p:txBody>
      </p:sp>
      <p:pic>
        <p:nvPicPr>
          <p:cNvPr id="6148" name="Picture 4" descr="C:\Users\Huawei\Desktop\banner_articolo_iprintdifferent-660x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60" y="1458072"/>
            <a:ext cx="21602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9040" y="3301856"/>
            <a:ext cx="562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ü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EVITA LO SPRECO D’ACQUA DAL RUBINETTO</a:t>
            </a:r>
          </a:p>
        </p:txBody>
      </p:sp>
      <p:pic>
        <p:nvPicPr>
          <p:cNvPr id="6149" name="Picture 5" descr="C:\Users\Huawe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79" y="2939712"/>
            <a:ext cx="1095802" cy="14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195" y="4797152"/>
            <a:ext cx="661565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ü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1700" dirty="0"/>
              <a:t>PER </a:t>
            </a:r>
            <a:r>
              <a:rPr lang="it-IT" sz="1700" dirty="0" smtClean="0"/>
              <a:t> </a:t>
            </a:r>
            <a:r>
              <a:rPr lang="it-IT" sz="1700" dirty="0"/>
              <a:t>L’ACQUA </a:t>
            </a:r>
            <a:r>
              <a:rPr lang="it-IT" sz="1700" dirty="0" smtClean="0"/>
              <a:t>PREFERISCI L’ALLUMINIO ALLA PLASTICA</a:t>
            </a:r>
            <a:endParaRPr lang="it-IT" sz="1700" dirty="0"/>
          </a:p>
        </p:txBody>
      </p:sp>
      <p:pic>
        <p:nvPicPr>
          <p:cNvPr id="6150" name="Picture 6" descr="C:\Users\Huawei\Desktop\acq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28" y="4539263"/>
            <a:ext cx="1155452" cy="11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Huawei\Desktop\download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87" y="4614327"/>
            <a:ext cx="1144309" cy="10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89040" y="6076361"/>
            <a:ext cx="46674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ü"/>
              <a:defRPr sz="1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SPEGNI LA LUCE QUANDO NON SERVE</a:t>
            </a:r>
          </a:p>
        </p:txBody>
      </p:sp>
      <p:pic>
        <p:nvPicPr>
          <p:cNvPr id="6153" name="Picture 9" descr="C:\Users\Huawei\Desktop\luce-e-gas-molfet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0" y="5805264"/>
            <a:ext cx="2195736" cy="9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40245" y="5048414"/>
            <a:ext cx="452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ü"/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Migliorare la suddivisione dei bidoni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140245" y="4653136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ü"/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Aggiunta del contenitore umido e alluminio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780928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Informazione corsi di educazione ambientale</a:t>
            </a:r>
            <a:endParaRPr lang="it-IT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148655"/>
            <a:ext cx="71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Opuscolo informativo  sulla modalità di raccolta differenziata</a:t>
            </a:r>
            <a:endParaRPr lang="it-IT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21475" y="-27384"/>
            <a:ext cx="56511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it-IT" dirty="0"/>
              <a:t>PROPOSTE PER LA SCUOLA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18033" y="580618"/>
            <a:ext cx="768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IMPARIAMO A RICONOSCERE I DIVERSI TIPI DI IMBALLAGGI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uawei\Desktop\raccolta-differenziata-simb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7" y="1082353"/>
            <a:ext cx="2754677" cy="15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uawei\Desktop\xsimboli-raccolta-differenziata.jpg.pagespeed.ic.qLxekoLF-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89" y="1062028"/>
            <a:ext cx="3002379" cy="15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uawe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71630" y="876490"/>
            <a:ext cx="1509132" cy="20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491880" y="3950533"/>
            <a:ext cx="320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MAGGIORI ISOLE VERDI</a:t>
            </a:r>
          </a:p>
        </p:txBody>
      </p:sp>
      <p:pic>
        <p:nvPicPr>
          <p:cNvPr id="1031" name="Picture 7" descr="C:\Users\Huawei\Desktop\contenitore-rifiuti-edge-uffici-3c05670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8" y="3950533"/>
            <a:ext cx="2930401" cy="25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779912" y="5805264"/>
            <a:ext cx="2945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MA SOPRATTUTTO ….</a:t>
            </a:r>
          </a:p>
        </p:txBody>
      </p:sp>
    </p:spTree>
    <p:extLst>
      <p:ext uri="{BB962C8B-B14F-4D97-AF65-F5344CB8AC3E}">
        <p14:creationId xmlns:p14="http://schemas.microsoft.com/office/powerpoint/2010/main" val="11160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Da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91751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1217" y="5085184"/>
            <a:ext cx="9283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problema rifiuti in Italia</a:t>
            </a:r>
            <a:endParaRPr lang="it-IT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awei\Desktop\C_2_articolo_3202113_upiImage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316"/>
            <a:ext cx="5636397" cy="31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uawei\Desktop\translations-of-the-word-ok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4" y="4494558"/>
            <a:ext cx="3125614" cy="23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uawei\Desktop\plastica-nel-cibo-1024x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64" y="1326110"/>
            <a:ext cx="4191521" cy="31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03648" y="400308"/>
            <a:ext cx="6917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3200" b="1">
                <a:solidFill>
                  <a:srgbClr val="139D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sz="4000" i="1" dirty="0"/>
              <a:t>RIDUCIAMO E RIUSIAMO</a:t>
            </a:r>
          </a:p>
        </p:txBody>
      </p:sp>
      <p:pic>
        <p:nvPicPr>
          <p:cNvPr id="1026" name="Picture 2" descr="C:\Users\Huawei\Desktop\depositphotos_98059476-stock-illustration-talking-smiley-emoji-smiley-emot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90" y="4469751"/>
            <a:ext cx="2215582" cy="23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973664" y="4469751"/>
            <a:ext cx="1326528" cy="2384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320926" y="4474873"/>
            <a:ext cx="823074" cy="2384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258490" y="4494559"/>
            <a:ext cx="2215582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228184" y="6619499"/>
            <a:ext cx="2215582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7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"/>
          <a:stretch>
            <a:fillRect/>
          </a:stretch>
        </p:blipFill>
        <p:spPr bwMode="auto">
          <a:xfrm>
            <a:off x="35496" y="2564432"/>
            <a:ext cx="9044850" cy="432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www.gelestatic.it/thimg/HIfjcDTM8mH4iTM_LLe4Lc50gKE=/fit-in/960x540/https%3A/www.lastampa.it/image/contentid/policy%3A1.36530566%3A1561987629/62f294b4-92c0-11e9-9727-2ac38bf3e7d9_rifiuti-0137-ko3D-U11203721557489DkF-1024x576%40LaStampa.it.jpg%3Ff%3Ddetail_558%26h%3D720%26w%3D1280%26%24p%24f%24h%24w%3D16240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https://www.gelestatic.it/thimg/HIfjcDTM8mH4iTM_LLe4Lc50gKE=/fit-in/960x540/https%3A/www.lastampa.it/image/contentid/policy%3A1.36530566%3A1561987629/62f294b4-92c0-11e9-9727-2ac38bf3e7d9_rifiuti-0137-ko3D-U11203721557489DkF-1024x576%40LaStampa.it.jpg%3Ff%3Ddetail_558%26h%3D720%26w%3D1280%26%24p%24f%24h%24w%3D16240d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Risultati immagini per rifiuti 20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22446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 descr="Risultati immagini per rifiuti special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37" y="44624"/>
            <a:ext cx="4970703" cy="23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uawei\Desktop\logo-serr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94" y="1303601"/>
            <a:ext cx="4330447" cy="52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395" y="2959785"/>
            <a:ext cx="1758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4R</a:t>
            </a:r>
            <a:endParaRPr lang="it-IT" sz="9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arentesi graffa aperta 3"/>
          <p:cNvSpPr/>
          <p:nvPr/>
        </p:nvSpPr>
        <p:spPr>
          <a:xfrm>
            <a:off x="1789911" y="1303601"/>
            <a:ext cx="833473" cy="518457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430074" y="1447617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Riduzione</a:t>
            </a:r>
            <a:endParaRPr lang="it-IT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51460" y="295978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Riutilizzo</a:t>
            </a:r>
            <a:endParaRPr lang="it-IT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60365" y="4471953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Riciclo</a:t>
            </a:r>
            <a:endParaRPr lang="it-IT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30074" y="5841846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Recupero</a:t>
            </a:r>
            <a:endParaRPr lang="it-IT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196" y="332656"/>
            <a:ext cx="9115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 CONDIVISE PER  RIDURRE I RIFIUTI</a:t>
            </a:r>
            <a:endParaRPr lang="it-I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ricic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3" y="1412776"/>
            <a:ext cx="1360636" cy="14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15646" y="404664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altLang="it-IT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IDUZIONE</a:t>
            </a:r>
            <a:endParaRPr lang="it-IT" sz="60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773238"/>
            <a:ext cx="8136904" cy="15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it-IT" altLang="it-IT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Riduzione</a:t>
            </a:r>
            <a:r>
              <a:rPr lang="it-IT" altLang="it-I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 prevenzione,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particolare attraverso 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lo sviluppo di prodotti e di tecnologie </a:t>
            </a:r>
            <a:r>
              <a:rPr lang="it-IT" altLang="it-IT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altLang="it-IT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inquinanti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l'ambiente, dei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materiali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costituenti 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gli  imballaggi: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4436"/>
            <a:ext cx="319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1932097" cy="2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2757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752" y="404664"/>
            <a:ext cx="4413388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R</a:t>
            </a:r>
            <a:r>
              <a:rPr lang="it-IT" b="0" dirty="0" smtClean="0"/>
              <a:t>IUTILIZZO</a:t>
            </a:r>
            <a:endParaRPr lang="it-IT" b="0" dirty="0"/>
          </a:p>
        </p:txBody>
      </p:sp>
      <p:sp>
        <p:nvSpPr>
          <p:cNvPr id="4" name="Rettangolo 3"/>
          <p:cNvSpPr/>
          <p:nvPr/>
        </p:nvSpPr>
        <p:spPr>
          <a:xfrm>
            <a:off x="611560" y="178733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IUTILIZZO ovvero qualsiasi operazione di riempimento o reimpiego di un imballaggio già utilizzato, per un uso identico a quello per il quale è stato concepito.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696242" y="3068960"/>
            <a:ext cx="27398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 CD e DVD…</a:t>
            </a: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7681" y="3047511"/>
            <a:ext cx="2898775" cy="26892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23528" y="3645024"/>
            <a:ext cx="30604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…dalle linguette </a:t>
            </a:r>
          </a:p>
          <a:p>
            <a:pPr algn="ctr">
              <a:defRPr/>
            </a:pPr>
            <a:r>
              <a:rPr lang="it-IT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delle lattine…</a:t>
            </a:r>
          </a:p>
        </p:txBody>
      </p:sp>
      <p:pic>
        <p:nvPicPr>
          <p:cNvPr id="8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11960"/>
            <a:ext cx="2449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03848" y="-27384"/>
            <a:ext cx="33473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6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altLang="it-IT" sz="6000" dirty="0">
                <a:latin typeface="Arial" panose="020B0604020202020204" pitchFamily="34" charset="0"/>
                <a:cs typeface="Arial" panose="020B0604020202020204" pitchFamily="34" charset="0"/>
              </a:rPr>
              <a:t>ICICLO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90872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RICICLO (o riciclaggio): “ritrattamento in un processo di produzione dei rifiuti di imballaggio per la loro funzione originaria o per altri fini, compreso il riciclaggio organico ad esclusione del recupero di energia”. Cioè: da carta si ottiene carta, da plastica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 plastica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vetro-ricic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767" y="2924944"/>
            <a:ext cx="1218847" cy="14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inea_men_cande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4386" y="2972407"/>
            <a:ext cx="1890062" cy="126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edia in plastica ricic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" y="4378259"/>
            <a:ext cx="886275" cy="12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66" y="4293096"/>
            <a:ext cx="1977398" cy="131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affettiera in alluminio ricicla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767" y="5487019"/>
            <a:ext cx="1097476" cy="13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entola ricicl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8881" y="5714419"/>
            <a:ext cx="1445527" cy="109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2411760" y="3360716"/>
            <a:ext cx="3672408" cy="644347"/>
          </a:xfrm>
          <a:prstGeom prst="rightArrow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2411760" y="4653136"/>
            <a:ext cx="3672408" cy="644347"/>
          </a:xfrm>
          <a:prstGeom prst="rightArrow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2411760" y="5953005"/>
            <a:ext cx="3672408" cy="644347"/>
          </a:xfrm>
          <a:prstGeom prst="rightArrow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8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17851" y="-27384"/>
            <a:ext cx="4546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6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altLang="it-IT" sz="6000" dirty="0">
                <a:latin typeface="Arial" panose="020B0604020202020204" pitchFamily="34" charset="0"/>
                <a:cs typeface="Arial" panose="020B0604020202020204" pitchFamily="34" charset="0"/>
              </a:rPr>
              <a:t>ECUPERO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90872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RECUPERO DI ENERGIA:  “l’utilizzazione di rifiuti di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imballaggio come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combustibili quale mezzo per produrre energia mediante incenerimento diretto con o senza altri rifiuti ma con recupero di calore”.</a:t>
            </a:r>
          </a:p>
        </p:txBody>
      </p:sp>
      <p:pic>
        <p:nvPicPr>
          <p:cNvPr id="2050" name="Picture 2" descr="Risultati immagini per recupero energetico da rifi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517821" cy="413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Funzion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698124" cy="52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133" y="3140968"/>
            <a:ext cx="4955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FUNZIONA</a:t>
            </a:r>
            <a:endParaRPr lang="it-IT" sz="7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319</Words>
  <Application>Microsoft Office PowerPoint</Application>
  <PresentationFormat>Presentazione su schermo (4:3)</PresentationFormat>
  <Paragraphs>46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BENEFICI DEL RICICLO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Huawei</dc:creator>
  <cp:lastModifiedBy>Huawei</cp:lastModifiedBy>
  <cp:revision>42</cp:revision>
  <dcterms:created xsi:type="dcterms:W3CDTF">2019-11-18T23:21:14Z</dcterms:created>
  <dcterms:modified xsi:type="dcterms:W3CDTF">2019-11-21T22:40:11Z</dcterms:modified>
</cp:coreProperties>
</file>