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60" r:id="rId5"/>
    <p:sldId id="259" r:id="rId6"/>
    <p:sldId id="258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custShowLst>
    <p:custShow name="Presentazione personalizzata 1" id="0">
      <p:sldLst>
        <p:sld r:id="rId2"/>
        <p:sld r:id="rId3"/>
      </p:sldLst>
    </p:custShow>
  </p:custShowLst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328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65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5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086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70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02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4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08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30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63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0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08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55319-F2EF-2F4D-8985-10D03C150F81}" type="datetimeFigureOut">
              <a:rPr lang="it-IT" smtClean="0"/>
              <a:t>18/11/12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F3AAE-5975-C944-98F2-D6862E1B73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88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75112"/>
            <a:ext cx="7772400" cy="3134807"/>
          </a:xfrm>
        </p:spPr>
        <p:txBody>
          <a:bodyPr>
            <a:prstTxWarp prst="textFadeUp">
              <a:avLst/>
            </a:prstTxWarp>
            <a:normAutofit/>
          </a:bodyPr>
          <a:lstStyle/>
          <a:p>
            <a:r>
              <a:rPr lang="it-IT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17375E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 </a:t>
            </a:r>
            <a:br>
              <a:rPr lang="it-IT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17375E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it-IT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17375E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scuola </a:t>
            </a:r>
            <a:br>
              <a:rPr lang="it-IT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17375E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it-IT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17375E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con gusto</a:t>
            </a:r>
            <a:endParaRPr lang="it-IT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17375E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827948"/>
            <a:ext cx="6400800" cy="665586"/>
          </a:xfrm>
        </p:spPr>
        <p:txBody>
          <a:bodyPr/>
          <a:lstStyle/>
          <a:p>
            <a:r>
              <a:rPr lang="it-IT" i="1" dirty="0" smtClean="0">
                <a:solidFill>
                  <a:schemeClr val="tx2">
                    <a:lumMod val="75000"/>
                  </a:schemeClr>
                </a:solidFill>
              </a:rPr>
              <a:t>Analisi sensoriale degli alimenti</a:t>
            </a:r>
            <a:endParaRPr lang="it-IT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129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EVOLUZIONE Sapor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66" y="185495"/>
            <a:ext cx="8731040" cy="643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511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e 11"/>
          <p:cNvSpPr/>
          <p:nvPr/>
        </p:nvSpPr>
        <p:spPr>
          <a:xfrm>
            <a:off x="535817" y="2192911"/>
            <a:ext cx="2082041" cy="13833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332447" y="171417"/>
            <a:ext cx="84741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Tra le prime informazioni da considerare, anche in ordine di apparizione, vi è la temperatura reale di ciò che ingeriamo. </a:t>
            </a:r>
            <a:endParaRPr lang="it-IT" sz="320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886144" y="2503932"/>
            <a:ext cx="13865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Freddo</a:t>
            </a:r>
            <a:endParaRPr lang="it-IT" sz="3200" b="1" dirty="0"/>
          </a:p>
        </p:txBody>
      </p:sp>
      <p:sp>
        <p:nvSpPr>
          <p:cNvPr id="6" name="Freccia destra 5"/>
          <p:cNvSpPr/>
          <p:nvPr/>
        </p:nvSpPr>
        <p:spPr>
          <a:xfrm rot="20653425">
            <a:off x="2638294" y="2191713"/>
            <a:ext cx="978408" cy="2858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973749" y="1872989"/>
            <a:ext cx="4249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rafforza la freschezza dell'acidità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00201" y="3476426"/>
            <a:ext cx="54190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dirty="0"/>
              <a:t>i</a:t>
            </a:r>
            <a:r>
              <a:rPr lang="it-IT" sz="2200" dirty="0" smtClean="0"/>
              <a:t>ncrementa la </a:t>
            </a:r>
            <a:r>
              <a:rPr lang="it-IT" sz="2200" dirty="0"/>
              <a:t>secchezza </a:t>
            </a:r>
            <a:r>
              <a:rPr lang="it-IT" sz="2200" dirty="0" smtClean="0"/>
              <a:t>dell'amaro e l'astringenza </a:t>
            </a:r>
            <a:endParaRPr lang="it-IT" sz="2200" dirty="0"/>
          </a:p>
        </p:txBody>
      </p:sp>
      <p:sp>
        <p:nvSpPr>
          <p:cNvPr id="11" name="Rettangolo 10"/>
          <p:cNvSpPr/>
          <p:nvPr/>
        </p:nvSpPr>
        <p:spPr>
          <a:xfrm>
            <a:off x="3973749" y="2721465"/>
            <a:ext cx="4479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limita la morbidezza degli zuccheri</a:t>
            </a:r>
          </a:p>
        </p:txBody>
      </p:sp>
      <p:sp>
        <p:nvSpPr>
          <p:cNvPr id="15" name="Freccia destra 14"/>
          <p:cNvSpPr/>
          <p:nvPr/>
        </p:nvSpPr>
        <p:spPr>
          <a:xfrm>
            <a:off x="2878290" y="2861247"/>
            <a:ext cx="978408" cy="2858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destra 15"/>
          <p:cNvSpPr/>
          <p:nvPr/>
        </p:nvSpPr>
        <p:spPr>
          <a:xfrm rot="1345510">
            <a:off x="2635392" y="3358941"/>
            <a:ext cx="978408" cy="2858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533907" y="4632896"/>
            <a:ext cx="1963479" cy="13833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886144" y="4922778"/>
            <a:ext cx="11460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Caldo</a:t>
            </a:r>
            <a:endParaRPr lang="it-IT" sz="3200" b="1" dirty="0"/>
          </a:p>
        </p:txBody>
      </p:sp>
      <p:sp>
        <p:nvSpPr>
          <p:cNvPr id="19" name="Rettangolo 18"/>
          <p:cNvSpPr/>
          <p:nvPr/>
        </p:nvSpPr>
        <p:spPr>
          <a:xfrm>
            <a:off x="3816395" y="4691945"/>
            <a:ext cx="4990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attutisce sensazioni acide e astringenti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3856698" y="5588785"/>
            <a:ext cx="4395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favorisce la densità della dolcezza</a:t>
            </a:r>
          </a:p>
        </p:txBody>
      </p:sp>
      <p:sp>
        <p:nvSpPr>
          <p:cNvPr id="21" name="Freccia destra 20"/>
          <p:cNvSpPr/>
          <p:nvPr/>
        </p:nvSpPr>
        <p:spPr>
          <a:xfrm rot="21263122">
            <a:off x="2610336" y="4913462"/>
            <a:ext cx="978408" cy="31022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destra 21"/>
          <p:cNvSpPr/>
          <p:nvPr/>
        </p:nvSpPr>
        <p:spPr>
          <a:xfrm rot="478707" flipV="1">
            <a:off x="2593952" y="5511315"/>
            <a:ext cx="978408" cy="3412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6881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1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2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2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2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2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2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2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3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520"/>
                            </p:stCondLst>
                            <p:childTnLst>
                              <p:par>
                                <p:cTn id="4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2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20"/>
                            </p:stCondLst>
                            <p:childTnLst>
                              <p:par>
                                <p:cTn id="5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2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3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6520"/>
                            </p:stCondLst>
                            <p:childTnLst>
                              <p:par>
                                <p:cTn id="5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02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3" grpId="0"/>
      <p:bldP spid="6" grpId="0" animBg="1"/>
      <p:bldP spid="7" grpId="0"/>
      <p:bldP spid="8" grpId="0"/>
      <p:bldP spid="11" grpId="0"/>
      <p:bldP spid="15" grpId="0" animBg="1"/>
      <p:bldP spid="16" grpId="0" animBg="1"/>
      <p:bldP spid="18" grpId="0" animBg="1"/>
      <p:bldP spid="17" grpId="0"/>
      <p:bldP spid="19" grpId="0"/>
      <p:bldP spid="20" grpId="0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02466" y="289430"/>
            <a:ext cx="867395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si passa </a:t>
            </a:r>
            <a:r>
              <a:rPr lang="it-IT" sz="3200" dirty="0" smtClean="0"/>
              <a:t>all’assaggio……</a:t>
            </a:r>
          </a:p>
          <a:p>
            <a:pPr algn="just"/>
            <a:endParaRPr lang="it-IT" sz="800" dirty="0"/>
          </a:p>
          <a:p>
            <a:pPr algn="just"/>
            <a:r>
              <a:rPr lang="it-IT" sz="3200" dirty="0"/>
              <a:t>d</a:t>
            </a:r>
            <a:r>
              <a:rPr lang="it-IT" sz="3200" dirty="0" smtClean="0"/>
              <a:t>urante </a:t>
            </a:r>
            <a:r>
              <a:rPr lang="it-IT" sz="3200" dirty="0"/>
              <a:t>la masticazione, però, anche gli altri sensi sono </a:t>
            </a:r>
            <a:r>
              <a:rPr lang="it-IT" sz="3200" dirty="0" smtClean="0"/>
              <a:t>coinvolti, infatti si percepisce:</a:t>
            </a:r>
            <a:endParaRPr lang="it-IT" sz="3200" dirty="0"/>
          </a:p>
        </p:txBody>
      </p:sp>
      <p:sp>
        <p:nvSpPr>
          <p:cNvPr id="6" name="Rettangolo 5"/>
          <p:cNvSpPr/>
          <p:nvPr/>
        </p:nvSpPr>
        <p:spPr>
          <a:xfrm>
            <a:off x="341966" y="2165185"/>
            <a:ext cx="492955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it-IT" sz="3200" dirty="0" smtClean="0"/>
              <a:t> la </a:t>
            </a:r>
            <a:r>
              <a:rPr lang="it-IT" sz="3200" dirty="0"/>
              <a:t>consistenza della polpa,</a:t>
            </a:r>
          </a:p>
        </p:txBody>
      </p:sp>
      <p:sp>
        <p:nvSpPr>
          <p:cNvPr id="7" name="Rettangolo 6"/>
          <p:cNvSpPr/>
          <p:nvPr/>
        </p:nvSpPr>
        <p:spPr>
          <a:xfrm>
            <a:off x="341966" y="2664597"/>
            <a:ext cx="321113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it-IT" sz="3200" dirty="0" smtClean="0"/>
              <a:t> la </a:t>
            </a:r>
            <a:r>
              <a:rPr lang="it-IT" sz="3200" dirty="0" err="1"/>
              <a:t>croccantezza</a:t>
            </a:r>
            <a:r>
              <a:rPr lang="it-IT" sz="3200" dirty="0"/>
              <a:t>,</a:t>
            </a:r>
          </a:p>
        </p:txBody>
      </p:sp>
      <p:sp>
        <p:nvSpPr>
          <p:cNvPr id="8" name="Rettangolo 7"/>
          <p:cNvSpPr/>
          <p:nvPr/>
        </p:nvSpPr>
        <p:spPr>
          <a:xfrm>
            <a:off x="341966" y="3249623"/>
            <a:ext cx="244169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it-IT" sz="3200" dirty="0" smtClean="0"/>
              <a:t> la </a:t>
            </a:r>
            <a:r>
              <a:rPr lang="it-IT" sz="3200" dirty="0" err="1"/>
              <a:t>fibrosita</a:t>
            </a:r>
            <a:r>
              <a:rPr lang="it-IT" sz="3200" dirty="0"/>
              <a:t>̀.</a:t>
            </a:r>
          </a:p>
        </p:txBody>
      </p:sp>
      <p:sp>
        <p:nvSpPr>
          <p:cNvPr id="9" name="Rettangolo 8"/>
          <p:cNvSpPr/>
          <p:nvPr/>
        </p:nvSpPr>
        <p:spPr>
          <a:xfrm>
            <a:off x="202466" y="4045884"/>
            <a:ext cx="86739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L’olfatto non è coinvolto solo nella valutazione esterna. Anzi, sono proprio le caratteristiche aromatiche espresse durante l’assaggio che rendono un alimento unico e che lo fanno riconoscere dagli altri.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1388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hlinkClick r:id="" action="ppaction://hlinkshowjump?jump=nextslide"/>
          </p:cNvPr>
          <p:cNvSpPr/>
          <p:nvPr/>
        </p:nvSpPr>
        <p:spPr>
          <a:xfrm>
            <a:off x="416528" y="382013"/>
            <a:ext cx="80745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Imparare attraverso l’alfabetizzazione sensoriale e descrivere organoletticamente un cibo per capire la complessità dei processi che sono alla base della scelta o del rifiuto di un </a:t>
            </a:r>
            <a:r>
              <a:rPr lang="it-IT" sz="3200" dirty="0" smtClean="0"/>
              <a:t>cibo.</a:t>
            </a:r>
            <a:endParaRPr lang="it-IT" sz="3200" dirty="0"/>
          </a:p>
        </p:txBody>
      </p:sp>
      <p:sp>
        <p:nvSpPr>
          <p:cNvPr id="7" name="Freccia giù 6"/>
          <p:cNvSpPr/>
          <p:nvPr/>
        </p:nvSpPr>
        <p:spPr>
          <a:xfrm>
            <a:off x="3881651" y="2779599"/>
            <a:ext cx="884788" cy="135191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416528" y="4651068"/>
            <a:ext cx="81744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In modo </a:t>
            </a:r>
            <a:r>
              <a:rPr lang="it-IT" sz="3200" dirty="0"/>
              <a:t>che questo diventi la base e lo strumento per una scelta consapevole ed equilibrata all'interno di una dieta alimentare. </a:t>
            </a:r>
          </a:p>
        </p:txBody>
      </p:sp>
    </p:spTree>
    <p:extLst>
      <p:ext uri="{BB962C8B-B14F-4D97-AF65-F5344CB8AC3E}">
        <p14:creationId xmlns:p14="http://schemas.microsoft.com/office/powerpoint/2010/main" val="2215291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1007" y="240803"/>
            <a:ext cx="865968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/>
              <a:t>Nell’analizzare </a:t>
            </a:r>
            <a:r>
              <a:rPr lang="it-IT" sz="2800" dirty="0" smtClean="0"/>
              <a:t>un alimento con i </a:t>
            </a:r>
            <a:r>
              <a:rPr lang="it-IT" sz="2800" dirty="0"/>
              <a:t>sensi, il nostro </a:t>
            </a:r>
            <a:r>
              <a:rPr lang="it-IT" sz="2800" dirty="0" smtClean="0"/>
              <a:t>cervello </a:t>
            </a:r>
            <a:r>
              <a:rPr lang="it-IT" sz="2800" dirty="0"/>
              <a:t>riceve contemporaneamente un’enorme </a:t>
            </a:r>
            <a:r>
              <a:rPr lang="it-IT" sz="2800" dirty="0" smtClean="0"/>
              <a:t>quantità </a:t>
            </a:r>
            <a:r>
              <a:rPr lang="it-IT" sz="2800" dirty="0"/>
              <a:t>di informazioni. </a:t>
            </a:r>
            <a:endParaRPr lang="it-IT" sz="2800" dirty="0" smtClean="0"/>
          </a:p>
          <a:p>
            <a:pPr algn="just"/>
            <a:endParaRPr lang="it-IT" sz="800" dirty="0" smtClean="0"/>
          </a:p>
          <a:p>
            <a:pPr algn="just"/>
            <a:r>
              <a:rPr lang="it-IT" sz="2800" dirty="0" smtClean="0"/>
              <a:t>Il </a:t>
            </a:r>
            <a:r>
              <a:rPr lang="it-IT" sz="2800" dirty="0"/>
              <a:t>loro insieme compone la </a:t>
            </a:r>
            <a:r>
              <a:rPr lang="it-IT" sz="2800" dirty="0" smtClean="0"/>
              <a:t>percezione</a:t>
            </a:r>
            <a:r>
              <a:rPr lang="it-IT" sz="2700" dirty="0"/>
              <a:t>. </a:t>
            </a:r>
            <a:endParaRPr lang="it-IT" sz="2700" dirty="0" smtClean="0"/>
          </a:p>
          <a:p>
            <a:pPr algn="just"/>
            <a:endParaRPr lang="it-IT" sz="800" dirty="0" smtClean="0"/>
          </a:p>
          <a:p>
            <a:pPr algn="just"/>
            <a:r>
              <a:rPr lang="it-IT" sz="2800" dirty="0" smtClean="0"/>
              <a:t>Per </a:t>
            </a:r>
            <a:r>
              <a:rPr lang="it-IT" sz="2800" dirty="0"/>
              <a:t>l’individuo che assapora il cibo, si tratta di sensazioni estremamente chiare. Ma a parole, </a:t>
            </a:r>
            <a:r>
              <a:rPr lang="it-IT" sz="2800" dirty="0" smtClean="0"/>
              <a:t>spesso </a:t>
            </a:r>
            <a:r>
              <a:rPr lang="it-IT" sz="2800" dirty="0"/>
              <a:t>le descrive soltanto con un unico, generico, aggettivo: buono o cattivo</a:t>
            </a:r>
            <a:r>
              <a:rPr lang="it-IT" sz="2700" dirty="0"/>
              <a:t>. </a:t>
            </a:r>
            <a:endParaRPr lang="it-IT" sz="2700" dirty="0" smtClean="0"/>
          </a:p>
          <a:p>
            <a:pPr algn="just"/>
            <a:endParaRPr lang="it-IT" sz="800" dirty="0" smtClean="0"/>
          </a:p>
          <a:p>
            <a:pPr algn="just"/>
            <a:r>
              <a:rPr lang="it-IT" sz="2800" dirty="0" smtClean="0"/>
              <a:t>Ciascuno </a:t>
            </a:r>
            <a:r>
              <a:rPr lang="it-IT" sz="2800" dirty="0"/>
              <a:t>di noi, però, è in grado di imparare un vocabolario sensoriale ricco e adeguato per esprimere le sensazioni</a:t>
            </a:r>
            <a:r>
              <a:rPr lang="it-IT" sz="2700" dirty="0"/>
              <a:t>. </a:t>
            </a:r>
            <a:endParaRPr lang="it-IT" sz="2700" dirty="0" smtClean="0"/>
          </a:p>
          <a:p>
            <a:pPr algn="just"/>
            <a:endParaRPr lang="it-IT" sz="800" dirty="0"/>
          </a:p>
          <a:p>
            <a:pPr algn="just"/>
            <a:r>
              <a:rPr lang="it-IT" sz="2800" dirty="0"/>
              <a:t>La proposta dell’analisi sensoriale è quella di realizzare con dei test condotti secondo precisi protocolli, una quantificazione della percezione. </a:t>
            </a:r>
          </a:p>
        </p:txBody>
      </p:sp>
    </p:spTree>
    <p:extLst>
      <p:ext uri="{BB962C8B-B14F-4D97-AF65-F5344CB8AC3E}">
        <p14:creationId xmlns:p14="http://schemas.microsoft.com/office/powerpoint/2010/main" val="151301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e 15"/>
          <p:cNvSpPr/>
          <p:nvPr/>
        </p:nvSpPr>
        <p:spPr>
          <a:xfrm>
            <a:off x="4466753" y="3224674"/>
            <a:ext cx="2868425" cy="109881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684997" y="3224674"/>
            <a:ext cx="2454574" cy="109881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4652274" y="1612388"/>
            <a:ext cx="2468844" cy="10844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827705" y="1612388"/>
            <a:ext cx="2494712" cy="10844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173924" y="185686"/>
            <a:ext cx="86026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L’analisi sensoriale degli alimenti è una disciplina scientifica utilizzata </a:t>
            </a:r>
            <a:r>
              <a:rPr lang="it-IT" sz="3200" dirty="0" smtClean="0"/>
              <a:t>per:</a:t>
            </a: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1150134" y="1808323"/>
            <a:ext cx="175263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evocare </a:t>
            </a:r>
            <a:endParaRPr lang="it-IT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009043" y="1808323"/>
            <a:ext cx="172409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misurare </a:t>
            </a:r>
          </a:p>
        </p:txBody>
      </p:sp>
      <p:sp>
        <p:nvSpPr>
          <p:cNvPr id="5" name="Rettangolo 4"/>
          <p:cNvSpPr/>
          <p:nvPr/>
        </p:nvSpPr>
        <p:spPr>
          <a:xfrm>
            <a:off x="684997" y="3467245"/>
            <a:ext cx="233773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analizzare </a:t>
            </a:r>
          </a:p>
        </p:txBody>
      </p:sp>
      <p:sp>
        <p:nvSpPr>
          <p:cNvPr id="6" name="Rettangolo 5"/>
          <p:cNvSpPr/>
          <p:nvPr/>
        </p:nvSpPr>
        <p:spPr>
          <a:xfrm>
            <a:off x="4783384" y="3394552"/>
            <a:ext cx="233773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interpretare</a:t>
            </a:r>
          </a:p>
        </p:txBody>
      </p:sp>
      <p:sp>
        <p:nvSpPr>
          <p:cNvPr id="7" name="Rettangolo 6"/>
          <p:cNvSpPr/>
          <p:nvPr/>
        </p:nvSpPr>
        <p:spPr>
          <a:xfrm>
            <a:off x="173923" y="4809236"/>
            <a:ext cx="86026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le reazioni a quelle caratteristiche degli alimenti e materiali che sono percepite dai sensi (vista, olfatto, gusto, tatto e udito).</a:t>
            </a:r>
          </a:p>
        </p:txBody>
      </p:sp>
    </p:spTree>
    <p:extLst>
      <p:ext uri="{BB962C8B-B14F-4D97-AF65-F5344CB8AC3E}">
        <p14:creationId xmlns:p14="http://schemas.microsoft.com/office/powerpoint/2010/main" val="3619666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  <p:bldP spid="13" grpId="0" animBg="1"/>
      <p:bldP spid="8" grpId="0" animBg="1"/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94390" y="1688219"/>
            <a:ext cx="72352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si </a:t>
            </a:r>
            <a:r>
              <a:rPr lang="it-IT" sz="3200" dirty="0"/>
              <a:t>affianca ad analisi </a:t>
            </a:r>
            <a:endParaRPr lang="it-IT" sz="3200" dirty="0" smtClean="0"/>
          </a:p>
          <a:p>
            <a:pPr algn="ctr"/>
            <a:r>
              <a:rPr lang="it-IT" sz="3200" dirty="0" smtClean="0"/>
              <a:t>chimiche</a:t>
            </a:r>
            <a:r>
              <a:rPr lang="it-IT" sz="3200" dirty="0"/>
              <a:t>, </a:t>
            </a:r>
            <a:endParaRPr lang="it-IT" sz="3200" dirty="0" smtClean="0"/>
          </a:p>
          <a:p>
            <a:pPr algn="ctr"/>
            <a:r>
              <a:rPr lang="it-IT" sz="3200" dirty="0" smtClean="0"/>
              <a:t>fisiche </a:t>
            </a:r>
            <a:r>
              <a:rPr lang="it-IT" sz="3200" dirty="0"/>
              <a:t>e </a:t>
            </a:r>
            <a:endParaRPr lang="it-IT" sz="3200" dirty="0" smtClean="0"/>
          </a:p>
          <a:p>
            <a:pPr algn="ctr"/>
            <a:r>
              <a:rPr lang="it-IT" sz="3200" dirty="0"/>
              <a:t>m</a:t>
            </a:r>
            <a:r>
              <a:rPr lang="it-IT" sz="3200" dirty="0" smtClean="0"/>
              <a:t>icrobiologiche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08607" y="385260"/>
            <a:ext cx="83233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Inoltre</a:t>
            </a:r>
            <a:r>
              <a:rPr lang="it-IT" sz="32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…. </a:t>
            </a:r>
            <a:r>
              <a:rPr lang="it-IT" sz="3200" dirty="0" smtClean="0"/>
              <a:t>nell’ambito della gestione della qualità</a:t>
            </a:r>
            <a:endParaRPr lang="it-IT" sz="32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56665" y="4508378"/>
            <a:ext cx="80752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per </a:t>
            </a:r>
            <a:r>
              <a:rPr lang="it-IT" sz="3200" dirty="0" smtClean="0"/>
              <a:t>prevedere progettare, produrre, conservare e controllare la </a:t>
            </a:r>
            <a:r>
              <a:rPr lang="it-IT" sz="3200" dirty="0" smtClean="0"/>
              <a:t>qualità e la sostenibilità alimentare.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6595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3820" y="4767750"/>
            <a:ext cx="85455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Nell’analisi sensoriale degli alimenti il gusto, o sapore, è senza dubbio il senso maggiormente preso in </a:t>
            </a:r>
            <a:r>
              <a:rPr lang="it-IT" sz="3200" dirty="0" smtClean="0"/>
              <a:t>considerazione</a:t>
            </a:r>
            <a:r>
              <a:rPr lang="it-IT" sz="3200" dirty="0"/>
              <a:t>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140616" y="185496"/>
            <a:ext cx="48009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Analisi sensoriale del gusto</a:t>
            </a:r>
            <a:endParaRPr lang="it-IT" sz="32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74478" y="1836133"/>
            <a:ext cx="11929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Gusto</a:t>
            </a:r>
          </a:p>
        </p:txBody>
      </p:sp>
      <p:sp>
        <p:nvSpPr>
          <p:cNvPr id="5" name="Rettangolo 4"/>
          <p:cNvSpPr/>
          <p:nvPr/>
        </p:nvSpPr>
        <p:spPr>
          <a:xfrm>
            <a:off x="2250707" y="1716204"/>
            <a:ext cx="58265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insieme </a:t>
            </a:r>
            <a:r>
              <a:rPr lang="it-IT" sz="3200" dirty="0"/>
              <a:t>delle sensazioni percepibili in bocca che sono rappresentate </a:t>
            </a:r>
            <a:r>
              <a:rPr lang="it-IT" sz="3200" dirty="0" smtClean="0"/>
              <a:t>dai sapori, dalle </a:t>
            </a:r>
            <a:r>
              <a:rPr lang="it-IT" sz="3200" dirty="0"/>
              <a:t>sensazioni olfattive, tattili e termiche.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607382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960" y="1739640"/>
            <a:ext cx="4596930" cy="299670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140616" y="42557"/>
            <a:ext cx="48009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Analisi sensoriale del gusto</a:t>
            </a:r>
            <a:endParaRPr lang="it-IT" sz="3200" b="1" dirty="0"/>
          </a:p>
        </p:txBody>
      </p:sp>
      <p:sp>
        <p:nvSpPr>
          <p:cNvPr id="8" name="Rettangolo 7"/>
          <p:cNvSpPr/>
          <p:nvPr/>
        </p:nvSpPr>
        <p:spPr>
          <a:xfrm>
            <a:off x="183780" y="627333"/>
            <a:ext cx="86783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Le sensazioni gustative vengono tradizionalmente descritte mediante i quattro sapori </a:t>
            </a:r>
            <a:r>
              <a:rPr lang="it-IT" sz="3200" dirty="0" smtClean="0"/>
              <a:t>fondamentali: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70956" y="4969571"/>
            <a:ext cx="578876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charset="2"/>
              <a:buChar char="Ø"/>
            </a:pPr>
            <a:r>
              <a:rPr lang="it-IT" sz="3200" dirty="0"/>
              <a:t> e le loro infinite </a:t>
            </a:r>
            <a:r>
              <a:rPr lang="it-IT" sz="3200" dirty="0" smtClean="0"/>
              <a:t>combinazioni!</a:t>
            </a:r>
            <a:endParaRPr lang="it-IT" sz="3200" dirty="0"/>
          </a:p>
        </p:txBody>
      </p:sp>
      <p:sp>
        <p:nvSpPr>
          <p:cNvPr id="10" name="Rettangolo 9"/>
          <p:cNvSpPr/>
          <p:nvPr/>
        </p:nvSpPr>
        <p:spPr>
          <a:xfrm>
            <a:off x="170956" y="1739639"/>
            <a:ext cx="153118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charset="2"/>
              <a:buChar char="Ø"/>
            </a:pPr>
            <a:r>
              <a:rPr lang="it-IT" sz="3200" dirty="0"/>
              <a:t>dolce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70956" y="4151571"/>
            <a:ext cx="169790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charset="2"/>
              <a:buChar char="Ø"/>
            </a:pPr>
            <a:r>
              <a:rPr lang="it-IT" sz="3200" dirty="0"/>
              <a:t>amaro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70956" y="2509911"/>
            <a:ext cx="151836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charset="2"/>
              <a:buChar char="Ø"/>
            </a:pPr>
            <a:r>
              <a:rPr lang="it-IT" sz="3200" dirty="0"/>
              <a:t>acido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70956" y="3349924"/>
            <a:ext cx="162095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charset="2"/>
              <a:buChar char="Ø"/>
            </a:pPr>
            <a:r>
              <a:rPr lang="it-IT" sz="3200" dirty="0"/>
              <a:t>salato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70957" y="5610822"/>
            <a:ext cx="86911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percepiti dalla lingua in ben determinate regioni, la cui sensibilità si basa su differenze quantitative. </a:t>
            </a:r>
          </a:p>
        </p:txBody>
      </p:sp>
    </p:spTree>
    <p:extLst>
      <p:ext uri="{BB962C8B-B14F-4D97-AF65-F5344CB8AC3E}">
        <p14:creationId xmlns:p14="http://schemas.microsoft.com/office/powerpoint/2010/main" val="3442538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140616" y="185496"/>
            <a:ext cx="48009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Analisi sensoriale del gusto</a:t>
            </a:r>
            <a:endParaRPr lang="it-IT" sz="3200" b="1" dirty="0"/>
          </a:p>
        </p:txBody>
      </p:sp>
      <p:sp>
        <p:nvSpPr>
          <p:cNvPr id="2" name="Rettangolo 1"/>
          <p:cNvSpPr/>
          <p:nvPr/>
        </p:nvSpPr>
        <p:spPr>
          <a:xfrm>
            <a:off x="273819" y="919482"/>
            <a:ext cx="8502709" cy="5394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it-IT" sz="3200" dirty="0"/>
              <a:t>I sapori non si rivelano attraverso la loro mescolanza, capace di creare ogni volta una nuova sensazione ma appaiono in sequenza e per questo motivo possiamo parlare di sviluppo gustativo. </a:t>
            </a:r>
            <a:endParaRPr lang="it-IT" sz="3200" dirty="0" smtClean="0"/>
          </a:p>
          <a:p>
            <a:pPr algn="just">
              <a:lnSpc>
                <a:spcPct val="120000"/>
              </a:lnSpc>
            </a:pPr>
            <a:r>
              <a:rPr lang="it-IT" sz="3200" dirty="0" smtClean="0"/>
              <a:t>Non </a:t>
            </a:r>
            <a:r>
              <a:rPr lang="it-IT" sz="3200" dirty="0"/>
              <a:t>importa che la completa percezione di un alimento tenderà a ricomporre la sua unità espressiva, se lo osserviamo nel suo svolgersi sulla lingua, mostrerà momenti ben distinti.</a:t>
            </a:r>
          </a:p>
        </p:txBody>
      </p:sp>
    </p:spTree>
    <p:extLst>
      <p:ext uri="{BB962C8B-B14F-4D97-AF65-F5344CB8AC3E}">
        <p14:creationId xmlns:p14="http://schemas.microsoft.com/office/powerpoint/2010/main" val="1287012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626868" y="185496"/>
            <a:ext cx="57811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Tempi della percezione gustativa</a:t>
            </a:r>
            <a:endParaRPr lang="it-IT" sz="32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35264" y="1284702"/>
            <a:ext cx="10995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Inizio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82500" y="3142458"/>
            <a:ext cx="203192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Evoluzione</a:t>
            </a:r>
            <a:endParaRPr lang="it-IT" sz="32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99793" y="5052199"/>
            <a:ext cx="22761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Impressione</a:t>
            </a:r>
          </a:p>
          <a:p>
            <a:pPr algn="ctr"/>
            <a:r>
              <a:rPr lang="it-IT" sz="3200" b="1" dirty="0" smtClean="0"/>
              <a:t>finale</a:t>
            </a:r>
            <a:endParaRPr lang="it-IT" sz="3200" b="1" dirty="0"/>
          </a:p>
        </p:txBody>
      </p:sp>
      <p:sp>
        <p:nvSpPr>
          <p:cNvPr id="8" name="Freccia giù 7"/>
          <p:cNvSpPr/>
          <p:nvPr/>
        </p:nvSpPr>
        <p:spPr>
          <a:xfrm>
            <a:off x="1556147" y="1977199"/>
            <a:ext cx="484632" cy="116525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giù 9"/>
          <p:cNvSpPr/>
          <p:nvPr/>
        </p:nvSpPr>
        <p:spPr>
          <a:xfrm>
            <a:off x="1556147" y="3827118"/>
            <a:ext cx="484632" cy="122508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4572260" y="1638645"/>
            <a:ext cx="1674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</a:rPr>
              <a:t>2-3 secondi</a:t>
            </a:r>
            <a:endParaRPr lang="it-IT" sz="2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416268" y="3265569"/>
            <a:ext cx="1830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</a:rPr>
              <a:t>-10 secondi</a:t>
            </a:r>
            <a:endParaRPr lang="it-IT" sz="2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274563" y="5175310"/>
            <a:ext cx="2234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</a:rPr>
              <a:t>ltre 10 secondi</a:t>
            </a:r>
            <a:endParaRPr lang="it-IT" sz="2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888266" y="2257517"/>
            <a:ext cx="2837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p</a:t>
            </a:r>
            <a:r>
              <a:rPr lang="it-IT" dirty="0" smtClean="0"/>
              <a:t>revalenza dei </a:t>
            </a:r>
            <a:r>
              <a:rPr lang="it-IT" dirty="0"/>
              <a:t>gusti dolci</a:t>
            </a:r>
            <a:r>
              <a:rPr lang="it-IT" dirty="0"/>
              <a:t> 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078622" y="382711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/>
              <a:t>diminuzione progressiva dei gusti dolci e aumento dei gusti acidi e salati prima, e poi dei gusti amari.</a:t>
            </a:r>
            <a:r>
              <a:rPr lang="it-IT" dirty="0"/>
              <a:t> 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3186990" y="5760085"/>
            <a:ext cx="4463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p</a:t>
            </a:r>
            <a:r>
              <a:rPr lang="it-IT" dirty="0" smtClean="0"/>
              <a:t>revalenza </a:t>
            </a:r>
            <a:r>
              <a:rPr lang="it-IT" dirty="0"/>
              <a:t>dei gusti acidi e soprattutto amari.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0074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3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  <p:bldP spid="10" grpId="0" animBg="1"/>
      <p:bldP spid="11" grpId="0"/>
      <p:bldP spid="13" grpId="0"/>
      <p:bldP spid="14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555</Words>
  <Application>Microsoft Macintosh PowerPoint</Application>
  <PresentationFormat>Presentazione su schermo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  <vt:variant>
        <vt:lpstr>Presentazioni personalizzate</vt:lpstr>
      </vt:variant>
      <vt:variant>
        <vt:i4>1</vt:i4>
      </vt:variant>
    </vt:vector>
  </HeadingPairs>
  <TitlesOfParts>
    <vt:vector size="14" baseType="lpstr">
      <vt:lpstr>Tema di Office</vt:lpstr>
      <vt:lpstr>A  scuola  con gusto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personalizzata 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 scuola  con gusto</dc:title>
  <dc:creator>marco celsa</dc:creator>
  <cp:lastModifiedBy>marco celsa</cp:lastModifiedBy>
  <cp:revision>25</cp:revision>
  <dcterms:created xsi:type="dcterms:W3CDTF">2012-11-11T17:15:08Z</dcterms:created>
  <dcterms:modified xsi:type="dcterms:W3CDTF">2012-11-18T13:21:56Z</dcterms:modified>
</cp:coreProperties>
</file>