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70" r:id="rId15"/>
    <p:sldId id="269" r:id="rId16"/>
  </p:sldIdLst>
  <p:sldSz cx="10080625" cy="7559675"/>
  <p:notesSz cx="9926638" cy="1435576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1356" y="72"/>
      </p:cViewPr>
      <p:guideLst>
        <p:guide orient="horz" pos="2381"/>
        <p:guide pos="31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l">
              <a:defRPr sz="17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5621696" y="0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/>
          <a:lstStyle>
            <a:lvl1pPr algn="r">
              <a:defRPr sz="1700"/>
            </a:lvl1pPr>
          </a:lstStyle>
          <a:p>
            <a:fld id="{2F291AB9-F875-4F38-B090-F8B5AC07DB77}" type="datetimeFigureOut">
              <a:rPr lang="it-IT" smtClean="0"/>
              <a:t>07/05/2019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733550" y="1795463"/>
            <a:ext cx="6459538" cy="48434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62" tIns="66381" rIns="132762" bIns="66381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992201" y="6908124"/>
            <a:ext cx="7942238" cy="5652309"/>
          </a:xfrm>
          <a:prstGeom prst="rect">
            <a:avLst/>
          </a:prstGeom>
        </p:spPr>
        <p:txBody>
          <a:bodyPr vert="horz" lIns="132762" tIns="66381" rIns="132762" bIns="66381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l">
              <a:defRPr sz="17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5621696" y="13637171"/>
            <a:ext cx="4302625" cy="718592"/>
          </a:xfrm>
          <a:prstGeom prst="rect">
            <a:avLst/>
          </a:prstGeom>
        </p:spPr>
        <p:txBody>
          <a:bodyPr vert="horz" lIns="132762" tIns="66381" rIns="132762" bIns="66381" rtlCol="0" anchor="b"/>
          <a:lstStyle>
            <a:lvl1pPr algn="r">
              <a:defRPr sz="1700"/>
            </a:lvl1pPr>
          </a:lstStyle>
          <a:p>
            <a:fld id="{E4EDD337-4E7A-4834-8B30-D5198DAEF7B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63726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EDD337-4E7A-4834-8B30-D5198DAEF7B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53988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7" name="Immagine 36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8" name="Immagine 37"/>
          <p:cNvPicPr/>
          <p:nvPr/>
        </p:nvPicPr>
        <p:blipFill>
          <a:blip r:embed="rId2"/>
          <a:stretch/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3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50400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4640" cy="520920"/>
          </a:xfrm>
          <a:prstGeom prst="rect">
            <a:avLst/>
          </a:prstGeom>
        </p:spPr>
        <p:txBody>
          <a:bodyPr lIns="0" tIns="0" rIns="0" bIns="0"/>
          <a:lstStyle/>
          <a:p>
            <a:endParaRPr lang="it-IT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7227360" y="6887160"/>
            <a:ext cx="2347920" cy="520920"/>
          </a:xfrm>
          <a:prstGeom prst="rect">
            <a:avLst/>
          </a:prstGeom>
        </p:spPr>
        <p:txBody>
          <a:bodyPr lIns="0" tIns="0" rIns="0" bIns="0"/>
          <a:lstStyle/>
          <a:p>
            <a:pPr algn="r">
              <a:lnSpc>
                <a:spcPct val="100000"/>
              </a:lnSpc>
            </a:pPr>
            <a:fld id="{7AD9817D-AEE4-464A-90E4-7B4980E982D3}" type="slidenum">
              <a:rPr lang="it-IT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‹N›</a:t>
            </a:fld>
            <a:endParaRPr lang="it-IT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Fai clic per modificare il formato del testo del titolo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Fai clic per modificare il formato del testo della struttura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Secondo livello struttura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Terzo livello struttura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Quarto livello struttura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Quinto livello struttura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Sesto livello struttura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Settimo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docs.google.com/forms/d/e/1FAIpQLSe06n9LkKxfiexEuQXRPRzfonuWq8r1aUyI6LE0HG4q3TsP9A/viewform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Shape 1"/>
          <p:cNvSpPr txBox="1"/>
          <p:nvPr/>
        </p:nvSpPr>
        <p:spPr>
          <a:xfrm>
            <a:off x="504000" y="301320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" y="80700"/>
            <a:ext cx="1557476" cy="60364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4026" y="710727"/>
            <a:ext cx="2211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dirty="0"/>
              <a:t>Istituto d'Istruzione Superiore</a:t>
            </a:r>
            <a:br>
              <a:rPr lang="it-IT" sz="1200" b="1" i="1" dirty="0"/>
            </a:br>
            <a:r>
              <a:rPr lang="it-IT" sz="1200" b="1" i="1" dirty="0"/>
              <a:t>Pavia</a:t>
            </a:r>
            <a:endParaRPr lang="it-IT" sz="1200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71"/>
          <a:stretch/>
        </p:blipFill>
        <p:spPr>
          <a:xfrm rot="5400000">
            <a:off x="2416712" y="-276734"/>
            <a:ext cx="6767425" cy="7549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asellaDiTesto 3"/>
          <p:cNvSpPr txBox="1"/>
          <p:nvPr/>
        </p:nvSpPr>
        <p:spPr>
          <a:xfrm>
            <a:off x="2520032" y="6946427"/>
            <a:ext cx="6818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i="1" dirty="0" smtClean="0">
                <a:solidFill>
                  <a:srgbClr val="FF0000"/>
                </a:solidFill>
              </a:rPr>
              <a:t>Il drone ‘Matrice 200’ in dotazione al Volta</a:t>
            </a:r>
            <a:endParaRPr lang="it-IT" sz="24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zoom dir="in"/>
      </p:transition>
    </mc:Choice>
    <mc:Fallback xmlns="">
      <p:transition spd="slow" advClick="0" advTm="5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492120" y="925360"/>
            <a:ext cx="9071280" cy="5355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it-IT" sz="3200" b="1" i="1" strike="noStrike" spc="-1" dirty="0" smtClean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CHI </a:t>
            </a:r>
            <a:r>
              <a:rPr lang="it-IT" sz="3200" b="1" i="1" strike="noStrike" spc="-1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PUÒ PILOTARE UN DRONE?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Per usare droni con </a:t>
            </a:r>
            <a:r>
              <a:rPr lang="it-IT" sz="3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peso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inferiore ai 300 grammi e con una velocità massima di 60Km/h basta </a:t>
            </a: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inviare la documentazione necessaria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all’</a:t>
            </a:r>
            <a:r>
              <a:rPr lang="it-IT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Enac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Per operare con droni dal peso inferiore ai 2 kg è </a:t>
            </a:r>
            <a:r>
              <a:rPr lang="it-IT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necessario conseguire </a:t>
            </a: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l’attestato di volo e superare una visita medica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presso un centro riconosciuto.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Immagine 4"/>
          <p:cNvPicPr/>
          <p:nvPr/>
        </p:nvPicPr>
        <p:blipFill>
          <a:blip r:embed="rId2"/>
          <a:stretch/>
        </p:blipFill>
        <p:spPr>
          <a:xfrm>
            <a:off x="469369" y="5868069"/>
            <a:ext cx="2422080" cy="1439640"/>
          </a:xfrm>
          <a:prstGeom prst="rect">
            <a:avLst/>
          </a:prstGeom>
          <a:ln>
            <a:noFill/>
          </a:ln>
        </p:spPr>
      </p:pic>
      <p:pic>
        <p:nvPicPr>
          <p:cNvPr id="71" name="Immagine 5"/>
          <p:cNvPicPr/>
          <p:nvPr/>
        </p:nvPicPr>
        <p:blipFill>
          <a:blip r:embed="rId3"/>
          <a:stretch/>
        </p:blipFill>
        <p:spPr>
          <a:xfrm>
            <a:off x="7619576" y="149392"/>
            <a:ext cx="2160368" cy="1584333"/>
          </a:xfrm>
          <a:prstGeom prst="rect">
            <a:avLst/>
          </a:prstGeom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" y="80700"/>
            <a:ext cx="1557476" cy="60364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4026" y="710727"/>
            <a:ext cx="2211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dirty="0"/>
              <a:t>Istituto d'Istruzione Superiore</a:t>
            </a:r>
            <a:br>
              <a:rPr lang="it-IT" sz="1200" b="1" i="1" dirty="0"/>
            </a:br>
            <a:r>
              <a:rPr lang="it-IT" sz="1200" b="1" i="1" dirty="0"/>
              <a:t>Pavia</a:t>
            </a:r>
            <a:endParaRPr lang="it-IT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zoom dir="in"/>
      </p:transition>
    </mc:Choice>
    <mc:Fallback xmlns="">
      <p:transition spd="slow" advClick="0" advTm="12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magine 4"/>
          <p:cNvPicPr/>
          <p:nvPr/>
        </p:nvPicPr>
        <p:blipFill>
          <a:blip r:embed="rId2"/>
          <a:srcRect l="26144" b="24902"/>
          <a:stretch/>
        </p:blipFill>
        <p:spPr>
          <a:xfrm>
            <a:off x="8424688" y="0"/>
            <a:ext cx="1533240" cy="1652040"/>
          </a:xfrm>
          <a:prstGeom prst="rect">
            <a:avLst/>
          </a:prstGeom>
          <a:ln>
            <a:noFill/>
          </a:ln>
        </p:spPr>
      </p:pic>
      <p:sp>
        <p:nvSpPr>
          <p:cNvPr id="75" name="TextShape 1"/>
          <p:cNvSpPr txBox="1"/>
          <p:nvPr/>
        </p:nvSpPr>
        <p:spPr>
          <a:xfrm>
            <a:off x="114448" y="1481890"/>
            <a:ext cx="9843480" cy="607778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just">
              <a:lnSpc>
                <a:spcPct val="100000"/>
              </a:lnSpc>
              <a:spcBef>
                <a:spcPts val="1417"/>
              </a:spcBef>
            </a:pPr>
            <a:r>
              <a:rPr lang="it-IT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Per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droni con </a:t>
            </a:r>
            <a:r>
              <a:rPr lang="it-IT" sz="3200" b="1" i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peso superiore ai 2 kg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e per usare il velivolo in </a:t>
            </a:r>
            <a:r>
              <a:rPr lang="it-IT" sz="32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condizioni critiche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(durante calamità, eventi, o particolari condizioni climatiche) il pilota dovrà passare per un iter abbastanza lungo, simile a quello di una vera e propria patente di guida. </a:t>
            </a:r>
            <a:r>
              <a:rPr lang="it-IT" sz="3200" b="1" i="1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Va </a:t>
            </a:r>
            <a:r>
              <a:rPr lang="it-IT" sz="3200" b="1" i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ricordato che il pilota deve essere maggiorenne e deve avere un’idoneità psicofisica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adeguata alle funzioni da mettere in pratica. Inoltre, deve dimostrare di possedere conoscenze aeronautiche.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6" name="CustomShape 2"/>
          <p:cNvSpPr/>
          <p:nvPr/>
        </p:nvSpPr>
        <p:spPr>
          <a:xfrm>
            <a:off x="2664000" y="395640"/>
            <a:ext cx="5976360" cy="69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it-IT" sz="4000" b="1" i="1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CHI GUIDA IL DRONE?</a:t>
            </a:r>
            <a:endParaRPr lang="it-IT" sz="40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6141" y="80700"/>
            <a:ext cx="2369875" cy="1091692"/>
            <a:chOff x="6141" y="80700"/>
            <a:chExt cx="2369875" cy="109169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" y="80700"/>
              <a:ext cx="1557476" cy="603645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164026" y="710727"/>
              <a:ext cx="22119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b="1" i="1" dirty="0"/>
                <a:t>Istituto d'Istruzione Superiore</a:t>
              </a:r>
              <a:br>
                <a:rPr lang="it-IT" sz="1200" b="1" i="1" dirty="0"/>
              </a:br>
              <a:r>
                <a:rPr lang="it-IT" sz="1200" b="1" i="1" dirty="0"/>
                <a:t>Pavia</a:t>
              </a:r>
              <a:endParaRPr lang="it-IT" sz="12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2000">
        <p:zoom dir="in"/>
      </p:transition>
    </mc:Choice>
    <mc:Fallback xmlns="">
      <p:transition spd="slow" advClick="0" advTm="12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5776" y="822906"/>
            <a:ext cx="9577064" cy="655564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it-IT" sz="2800" b="1" dirty="0" smtClean="0">
              <a:solidFill>
                <a:srgbClr val="FF0000"/>
              </a:solidFill>
            </a:endParaRPr>
          </a:p>
          <a:p>
            <a:pPr algn="ctr"/>
            <a:r>
              <a:rPr lang="it-IT" sz="2800" b="1" dirty="0" smtClean="0">
                <a:solidFill>
                  <a:srgbClr val="FF0000"/>
                </a:solidFill>
              </a:rPr>
              <a:t>PER AVERE L'ABILITAZIONE (PATENTE) OCCORRE </a:t>
            </a:r>
            <a:r>
              <a:rPr lang="it-IT" sz="2800" b="1" dirty="0" smtClean="0"/>
              <a:t>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200" dirty="0" smtClean="0"/>
              <a:t>frequentare </a:t>
            </a:r>
            <a:r>
              <a:rPr lang="it-IT" sz="3200" dirty="0"/>
              <a:t>un corso teorico di 16 h </a:t>
            </a:r>
            <a:endParaRPr lang="it-IT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200" dirty="0" smtClean="0"/>
              <a:t> </a:t>
            </a:r>
            <a:r>
              <a:rPr lang="it-IT" sz="3200" dirty="0"/>
              <a:t>superare uno </a:t>
            </a:r>
            <a:r>
              <a:rPr lang="it-IT" sz="3200" dirty="0" err="1"/>
              <a:t>skill</a:t>
            </a:r>
            <a:r>
              <a:rPr lang="it-IT" sz="3200" dirty="0"/>
              <a:t> test teorico </a:t>
            </a:r>
            <a:endParaRPr lang="it-IT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200" dirty="0" smtClean="0"/>
              <a:t>30 </a:t>
            </a:r>
            <a:r>
              <a:rPr lang="it-IT" sz="3200" dirty="0"/>
              <a:t>missioni di volo ciascuna di 10 minuti </a:t>
            </a:r>
            <a:endParaRPr lang="it-IT" sz="3200" dirty="0" smtClean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it-IT" sz="3200" dirty="0" smtClean="0"/>
              <a:t> </a:t>
            </a:r>
            <a:r>
              <a:rPr lang="it-IT" sz="3200" dirty="0" err="1"/>
              <a:t>skill</a:t>
            </a:r>
            <a:r>
              <a:rPr lang="it-IT" sz="3200" dirty="0"/>
              <a:t> test pratico + visita medica</a:t>
            </a:r>
            <a:r>
              <a:rPr lang="it-IT" sz="3600" dirty="0" smtClean="0"/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it-IT" sz="3600" dirty="0"/>
          </a:p>
          <a:p>
            <a:r>
              <a:rPr lang="it-IT" sz="3200" b="1" dirty="0" smtClean="0">
                <a:solidFill>
                  <a:srgbClr val="FF0000"/>
                </a:solidFill>
              </a:rPr>
              <a:t>PRESSO L’ISTITUTO VOLTA DI PAVIA, GLI STUDENTI INTERESSATI POSSONO ACQUISIRE L'ABILITAZIONE</a:t>
            </a:r>
            <a:r>
              <a:rPr lang="it-IT" sz="3600" dirty="0"/>
              <a:t>.</a:t>
            </a:r>
            <a:r>
              <a:rPr lang="it-IT" sz="3600" dirty="0" smtClean="0"/>
              <a:t> </a:t>
            </a:r>
          </a:p>
          <a:p>
            <a:r>
              <a:rPr lang="it-IT" sz="2400" dirty="0" smtClean="0"/>
              <a:t>SI EFFETTUA IL CORSO DI 16 H + SKILL TEST TEORICO SECONDO PROCEDURE ENAC; </a:t>
            </a:r>
          </a:p>
          <a:p>
            <a:r>
              <a:rPr lang="it-IT" sz="2400" dirty="0" smtClean="0"/>
              <a:t>LE MISSIONI DI VOLO ED IL RELATIVO TEST SI EFFETTUANO </a:t>
            </a:r>
            <a:r>
              <a:rPr lang="it-IT" sz="2400" dirty="0"/>
              <a:t>ALL'AVIOSUPERFICIE </a:t>
            </a:r>
            <a:r>
              <a:rPr lang="it-IT" sz="2400" b="1" dirty="0"/>
              <a:t>CLUB </a:t>
            </a:r>
            <a:r>
              <a:rPr lang="it-IT" sz="2400" b="1" dirty="0" smtClean="0"/>
              <a:t>ASTRA</a:t>
            </a:r>
            <a:r>
              <a:rPr lang="it-IT" sz="2400" dirty="0" smtClean="0"/>
              <a:t> DI MEZZANA BIGLI</a:t>
            </a:r>
            <a:endParaRPr lang="it-IT" sz="2400" dirty="0"/>
          </a:p>
        </p:txBody>
      </p:sp>
      <p:grpSp>
        <p:nvGrpSpPr>
          <p:cNvPr id="3" name="Gruppo 2"/>
          <p:cNvGrpSpPr/>
          <p:nvPr/>
        </p:nvGrpSpPr>
        <p:grpSpPr>
          <a:xfrm>
            <a:off x="8136656" y="20190"/>
            <a:ext cx="2369875" cy="1091692"/>
            <a:chOff x="6141" y="80700"/>
            <a:chExt cx="2369875" cy="1091692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" y="80700"/>
              <a:ext cx="1557476" cy="603645"/>
            </a:xfrm>
            <a:prstGeom prst="rect">
              <a:avLst/>
            </a:prstGeom>
          </p:spPr>
        </p:pic>
        <p:sp>
          <p:nvSpPr>
            <p:cNvPr id="5" name="Rettangolo 4"/>
            <p:cNvSpPr/>
            <p:nvPr/>
          </p:nvSpPr>
          <p:spPr>
            <a:xfrm>
              <a:off x="164026" y="710727"/>
              <a:ext cx="22119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b="1" i="1" dirty="0"/>
                <a:t>Istituto d'Istruzione Superiore</a:t>
              </a:r>
              <a:br>
                <a:rPr lang="it-IT" sz="1200" b="1" i="1" dirty="0"/>
              </a:br>
              <a:r>
                <a:rPr lang="it-IT" sz="1200" b="1" i="1" dirty="0"/>
                <a:t>Pavia</a:t>
              </a:r>
              <a:endParaRPr lang="it-IT" sz="1200" dirty="0"/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148480" y="152400"/>
            <a:ext cx="2369875" cy="1091692"/>
            <a:chOff x="6141" y="80700"/>
            <a:chExt cx="2369875" cy="1091692"/>
          </a:xfrm>
        </p:grpSpPr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" y="80700"/>
              <a:ext cx="1557476" cy="603645"/>
            </a:xfrm>
            <a:prstGeom prst="rect">
              <a:avLst/>
            </a:prstGeom>
          </p:spPr>
        </p:pic>
        <p:sp>
          <p:nvSpPr>
            <p:cNvPr id="8" name="Rettangolo 7"/>
            <p:cNvSpPr/>
            <p:nvPr/>
          </p:nvSpPr>
          <p:spPr>
            <a:xfrm>
              <a:off x="164026" y="710727"/>
              <a:ext cx="22119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b="1" i="1" dirty="0"/>
                <a:t>Istituto d'Istruzione Superiore</a:t>
              </a:r>
              <a:br>
                <a:rPr lang="it-IT" sz="1200" b="1" i="1" dirty="0"/>
              </a:br>
              <a:r>
                <a:rPr lang="it-IT" sz="1200" b="1" i="1" dirty="0"/>
                <a:t>Pavia</a:t>
              </a:r>
              <a:endParaRPr lang="it-I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92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7000">
        <p:zoom dir="in"/>
      </p:transition>
    </mc:Choice>
    <mc:Fallback xmlns="">
      <p:transition spd="slow" advClick="0" advTm="17000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Shape 1"/>
          <p:cNvSpPr txBox="1"/>
          <p:nvPr/>
        </p:nvSpPr>
        <p:spPr>
          <a:xfrm>
            <a:off x="504000" y="301320"/>
            <a:ext cx="9071280" cy="585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8" name="Immagine 2"/>
          <p:cNvPicPr/>
          <p:nvPr/>
        </p:nvPicPr>
        <p:blipFill>
          <a:blip r:embed="rId2"/>
          <a:stretch/>
        </p:blipFill>
        <p:spPr>
          <a:xfrm>
            <a:off x="5085000" y="3796200"/>
            <a:ext cx="8640" cy="8640"/>
          </a:xfrm>
          <a:prstGeom prst="rect">
            <a:avLst/>
          </a:prstGeom>
          <a:ln>
            <a:noFill/>
          </a:ln>
        </p:spPr>
      </p:pic>
      <p:pic>
        <p:nvPicPr>
          <p:cNvPr id="79" name="Immagine 3"/>
          <p:cNvPicPr/>
          <p:nvPr/>
        </p:nvPicPr>
        <p:blipFill>
          <a:blip r:embed="rId2"/>
          <a:stretch/>
        </p:blipFill>
        <p:spPr>
          <a:xfrm>
            <a:off x="5085000" y="3796200"/>
            <a:ext cx="8640" cy="8640"/>
          </a:xfrm>
          <a:prstGeom prst="rect">
            <a:avLst/>
          </a:prstGeom>
          <a:ln>
            <a:noFill/>
          </a:ln>
        </p:spPr>
      </p:pic>
      <p:pic>
        <p:nvPicPr>
          <p:cNvPr id="80" name="Immagine 4"/>
          <p:cNvPicPr/>
          <p:nvPr/>
        </p:nvPicPr>
        <p:blipFill>
          <a:blip r:embed="rId2"/>
          <a:stretch/>
        </p:blipFill>
        <p:spPr>
          <a:xfrm>
            <a:off x="5085000" y="3796200"/>
            <a:ext cx="8640" cy="8640"/>
          </a:xfrm>
          <a:prstGeom prst="rect">
            <a:avLst/>
          </a:prstGeom>
          <a:ln>
            <a:noFill/>
          </a:ln>
        </p:spPr>
      </p:pic>
      <p:pic>
        <p:nvPicPr>
          <p:cNvPr id="81" name="Immagine 5"/>
          <p:cNvPicPr/>
          <p:nvPr/>
        </p:nvPicPr>
        <p:blipFill>
          <a:blip r:embed="rId3"/>
          <a:stretch/>
        </p:blipFill>
        <p:spPr>
          <a:xfrm>
            <a:off x="161833" y="62188"/>
            <a:ext cx="9957960" cy="7415640"/>
          </a:xfrm>
          <a:prstGeom prst="rect">
            <a:avLst/>
          </a:prstGeom>
          <a:ln>
            <a:noFill/>
          </a:ln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676" y="3851820"/>
            <a:ext cx="1557476" cy="60364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8" name="Rettangolo 7"/>
          <p:cNvSpPr/>
          <p:nvPr/>
        </p:nvSpPr>
        <p:spPr>
          <a:xfrm>
            <a:off x="7488584" y="4499917"/>
            <a:ext cx="2437661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it-IT" sz="1200" b="1" i="1" dirty="0"/>
              <a:t>Istituto d'Istruzione Superiore</a:t>
            </a:r>
            <a:br>
              <a:rPr lang="it-IT" sz="1200" b="1" i="1" dirty="0"/>
            </a:br>
            <a:r>
              <a:rPr lang="it-IT" sz="1200" b="1" i="1" dirty="0"/>
              <a:t>Pavia</a:t>
            </a:r>
            <a:endParaRPr lang="it-IT" sz="1200" dirty="0"/>
          </a:p>
        </p:txBody>
      </p:sp>
      <p:grpSp>
        <p:nvGrpSpPr>
          <p:cNvPr id="3" name="Gruppo 2"/>
          <p:cNvGrpSpPr/>
          <p:nvPr/>
        </p:nvGrpSpPr>
        <p:grpSpPr>
          <a:xfrm>
            <a:off x="6141" y="80700"/>
            <a:ext cx="9886210" cy="1175873"/>
            <a:chOff x="6141" y="80700"/>
            <a:chExt cx="9886210" cy="1175873"/>
          </a:xfrm>
        </p:grpSpPr>
        <p:grpSp>
          <p:nvGrpSpPr>
            <p:cNvPr id="2" name="Gruppo 1"/>
            <p:cNvGrpSpPr/>
            <p:nvPr/>
          </p:nvGrpSpPr>
          <p:grpSpPr>
            <a:xfrm>
              <a:off x="6141" y="80700"/>
              <a:ext cx="2369875" cy="1091692"/>
              <a:chOff x="6141" y="80700"/>
              <a:chExt cx="2369875" cy="1091692"/>
            </a:xfrm>
          </p:grpSpPr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" y="80700"/>
                <a:ext cx="1557476" cy="603645"/>
              </a:xfrm>
              <a:prstGeom prst="rect">
                <a:avLst/>
              </a:prstGeom>
            </p:spPr>
          </p:pic>
          <p:sp>
            <p:nvSpPr>
              <p:cNvPr id="10" name="Rettangolo 9"/>
              <p:cNvSpPr/>
              <p:nvPr/>
            </p:nvSpPr>
            <p:spPr>
              <a:xfrm>
                <a:off x="164026" y="710727"/>
                <a:ext cx="221199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200" b="1" i="1" dirty="0"/>
                  <a:t>Istituto d'Istruzione Superiore</a:t>
                </a:r>
                <a:br>
                  <a:rPr lang="it-IT" sz="1200" b="1" i="1" dirty="0"/>
                </a:br>
                <a:r>
                  <a:rPr lang="it-IT" sz="1200" b="1" i="1" dirty="0"/>
                  <a:t>Pavia</a:t>
                </a:r>
                <a:endParaRPr lang="it-IT" sz="1200" dirty="0"/>
              </a:p>
            </p:txBody>
          </p:sp>
        </p:grpSp>
        <p:grpSp>
          <p:nvGrpSpPr>
            <p:cNvPr id="12" name="Gruppo 11"/>
            <p:cNvGrpSpPr/>
            <p:nvPr/>
          </p:nvGrpSpPr>
          <p:grpSpPr>
            <a:xfrm>
              <a:off x="2370270" y="164881"/>
              <a:ext cx="2369875" cy="1091692"/>
              <a:chOff x="6141" y="80700"/>
              <a:chExt cx="2369875" cy="1091692"/>
            </a:xfrm>
          </p:grpSpPr>
          <p:pic>
            <p:nvPicPr>
              <p:cNvPr id="13" name="Immagine 1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" y="80700"/>
                <a:ext cx="1557476" cy="603645"/>
              </a:xfrm>
              <a:prstGeom prst="rect">
                <a:avLst/>
              </a:prstGeom>
            </p:spPr>
          </p:pic>
          <p:sp>
            <p:nvSpPr>
              <p:cNvPr id="14" name="Rettangolo 13"/>
              <p:cNvSpPr/>
              <p:nvPr/>
            </p:nvSpPr>
            <p:spPr>
              <a:xfrm>
                <a:off x="164026" y="710727"/>
                <a:ext cx="221199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200" b="1" i="1" dirty="0"/>
                  <a:t>Istituto d'Istruzione Superiore</a:t>
                </a:r>
                <a:br>
                  <a:rPr lang="it-IT" sz="1200" b="1" i="1" dirty="0"/>
                </a:br>
                <a:r>
                  <a:rPr lang="it-IT" sz="1200" b="1" i="1" dirty="0"/>
                  <a:t>Pavia</a:t>
                </a:r>
                <a:endParaRPr lang="it-IT" sz="1200" dirty="0"/>
              </a:p>
            </p:txBody>
          </p:sp>
        </p:grpSp>
        <p:grpSp>
          <p:nvGrpSpPr>
            <p:cNvPr id="15" name="Gruppo 14"/>
            <p:cNvGrpSpPr/>
            <p:nvPr/>
          </p:nvGrpSpPr>
          <p:grpSpPr>
            <a:xfrm>
              <a:off x="7522476" y="164881"/>
              <a:ext cx="2369875" cy="1091692"/>
              <a:chOff x="6141" y="80700"/>
              <a:chExt cx="2369875" cy="1091692"/>
            </a:xfrm>
          </p:grpSpPr>
          <p:pic>
            <p:nvPicPr>
              <p:cNvPr id="16" name="Immagine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" y="80700"/>
                <a:ext cx="1557476" cy="603645"/>
              </a:xfrm>
              <a:prstGeom prst="rect">
                <a:avLst/>
              </a:prstGeom>
            </p:spPr>
          </p:pic>
          <p:sp>
            <p:nvSpPr>
              <p:cNvPr id="17" name="Rettangolo 16"/>
              <p:cNvSpPr/>
              <p:nvPr/>
            </p:nvSpPr>
            <p:spPr>
              <a:xfrm>
                <a:off x="164026" y="710727"/>
                <a:ext cx="221199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200" b="1" i="1" dirty="0"/>
                  <a:t>Istituto d'Istruzione Superiore</a:t>
                </a:r>
                <a:br>
                  <a:rPr lang="it-IT" sz="1200" b="1" i="1" dirty="0"/>
                </a:br>
                <a:r>
                  <a:rPr lang="it-IT" sz="1200" b="1" i="1" dirty="0"/>
                  <a:t>Pavia</a:t>
                </a:r>
                <a:endParaRPr lang="it-IT" sz="1200" dirty="0"/>
              </a:p>
            </p:txBody>
          </p:sp>
        </p:grpSp>
        <p:grpSp>
          <p:nvGrpSpPr>
            <p:cNvPr id="18" name="Gruppo 17"/>
            <p:cNvGrpSpPr/>
            <p:nvPr/>
          </p:nvGrpSpPr>
          <p:grpSpPr>
            <a:xfrm>
              <a:off x="4988005" y="164881"/>
              <a:ext cx="2369875" cy="1091692"/>
              <a:chOff x="6141" y="80700"/>
              <a:chExt cx="2369875" cy="1091692"/>
            </a:xfrm>
          </p:grpSpPr>
          <p:pic>
            <p:nvPicPr>
              <p:cNvPr id="19" name="Immagine 1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41" y="80700"/>
                <a:ext cx="1557476" cy="603645"/>
              </a:xfrm>
              <a:prstGeom prst="rect">
                <a:avLst/>
              </a:prstGeom>
            </p:spPr>
          </p:pic>
          <p:sp>
            <p:nvSpPr>
              <p:cNvPr id="20" name="Rettangolo 19"/>
              <p:cNvSpPr/>
              <p:nvPr/>
            </p:nvSpPr>
            <p:spPr>
              <a:xfrm>
                <a:off x="164026" y="710727"/>
                <a:ext cx="2211990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200" b="1" i="1" dirty="0"/>
                  <a:t>Istituto d'Istruzione Superiore</a:t>
                </a:r>
                <a:br>
                  <a:rPr lang="it-IT" sz="1200" b="1" i="1" dirty="0"/>
                </a:br>
                <a:r>
                  <a:rPr lang="it-IT" sz="1200" b="1" i="1" dirty="0"/>
                  <a:t>Pavia</a:t>
                </a:r>
                <a:endParaRPr lang="it-IT" sz="1200" dirty="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5816" y="467469"/>
            <a:ext cx="9072000" cy="1261800"/>
          </a:xfrm>
        </p:spPr>
        <p:txBody>
          <a:bodyPr/>
          <a:lstStyle/>
          <a:p>
            <a:pPr algn="ctr"/>
            <a:r>
              <a:rPr lang="it-IT" sz="6000" b="1" i="1" dirty="0" smtClean="0">
                <a:solidFill>
                  <a:srgbClr val="FF0000"/>
                </a:solidFill>
              </a:rPr>
              <a:t>VEDIAMO SE RICORDI!!!</a:t>
            </a:r>
            <a:endParaRPr lang="it-IT" sz="6000" b="1" i="1" dirty="0">
              <a:solidFill>
                <a:srgbClr val="FF000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360848" cy="2731237"/>
          </a:xfrm>
        </p:spPr>
        <p:txBody>
          <a:bodyPr/>
          <a:lstStyle/>
          <a:p>
            <a:endParaRPr lang="it-IT" dirty="0" smtClean="0"/>
          </a:p>
          <a:p>
            <a:r>
              <a:rPr lang="it-IT" sz="4000" b="1" i="1" dirty="0" smtClean="0"/>
              <a:t>QUANTO HAI IMPARATO SUL DRONE</a:t>
            </a:r>
          </a:p>
          <a:p>
            <a:endParaRPr lang="it-IT" dirty="0"/>
          </a:p>
          <a:p>
            <a:pPr algn="ctr"/>
            <a:r>
              <a:rPr lang="it-IT" dirty="0" smtClean="0">
                <a:hlinkClick r:id="rId2"/>
              </a:rPr>
              <a:t>Clicca e fai il test</a:t>
            </a:r>
            <a:endParaRPr lang="it-IT" dirty="0"/>
          </a:p>
        </p:txBody>
      </p:sp>
      <p:grpSp>
        <p:nvGrpSpPr>
          <p:cNvPr id="4" name="Gruppo 3"/>
          <p:cNvGrpSpPr/>
          <p:nvPr/>
        </p:nvGrpSpPr>
        <p:grpSpPr>
          <a:xfrm>
            <a:off x="378679" y="5580037"/>
            <a:ext cx="2369875" cy="1091692"/>
            <a:chOff x="6141" y="80700"/>
            <a:chExt cx="2369875" cy="1091692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" y="80700"/>
              <a:ext cx="1557476" cy="603645"/>
            </a:xfrm>
            <a:prstGeom prst="rect">
              <a:avLst/>
            </a:prstGeom>
          </p:spPr>
        </p:pic>
        <p:sp>
          <p:nvSpPr>
            <p:cNvPr id="6" name="Rettangolo 5"/>
            <p:cNvSpPr/>
            <p:nvPr/>
          </p:nvSpPr>
          <p:spPr>
            <a:xfrm>
              <a:off x="164026" y="710727"/>
              <a:ext cx="22119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b="1" i="1" dirty="0"/>
                <a:t>Istituto d'Istruzione Superiore</a:t>
              </a:r>
              <a:br>
                <a:rPr lang="it-IT" sz="1200" b="1" i="1" dirty="0"/>
              </a:br>
              <a:r>
                <a:rPr lang="it-IT" sz="1200" b="1" i="1" dirty="0"/>
                <a:t>Pavia</a:t>
              </a:r>
              <a:endParaRPr lang="it-IT" sz="1200" dirty="0"/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7128544" y="5485103"/>
            <a:ext cx="2369875" cy="1091692"/>
            <a:chOff x="6141" y="80700"/>
            <a:chExt cx="2369875" cy="1091692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" y="80700"/>
              <a:ext cx="1557476" cy="603645"/>
            </a:xfrm>
            <a:prstGeom prst="rect">
              <a:avLst/>
            </a:prstGeom>
          </p:spPr>
        </p:pic>
        <p:sp>
          <p:nvSpPr>
            <p:cNvPr id="9" name="Rettangolo 8"/>
            <p:cNvSpPr/>
            <p:nvPr/>
          </p:nvSpPr>
          <p:spPr>
            <a:xfrm>
              <a:off x="164026" y="710727"/>
              <a:ext cx="22119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b="1" i="1" dirty="0"/>
                <a:t>Istituto d'Istruzione Superiore</a:t>
              </a:r>
              <a:br>
                <a:rPr lang="it-IT" sz="1200" b="1" i="1" dirty="0"/>
              </a:br>
              <a:r>
                <a:rPr lang="it-IT" sz="1200" b="1" i="1" dirty="0"/>
                <a:t>Pavia</a:t>
              </a:r>
              <a:endParaRPr lang="it-IT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93609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Immagine 5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484C3E"/>
              </a:clrFrom>
              <a:clrTo>
                <a:srgbClr val="484C3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71"/>
          <a:stretch/>
        </p:blipFill>
        <p:spPr>
          <a:xfrm rot="5400000">
            <a:off x="1179258" y="-451330"/>
            <a:ext cx="7808771" cy="871143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56" name="Gruppo 55"/>
          <p:cNvGrpSpPr/>
          <p:nvPr/>
        </p:nvGrpSpPr>
        <p:grpSpPr>
          <a:xfrm>
            <a:off x="215776" y="701985"/>
            <a:ext cx="9989525" cy="6404802"/>
            <a:chOff x="310941" y="639140"/>
            <a:chExt cx="9989525" cy="6404802"/>
          </a:xfrm>
        </p:grpSpPr>
        <p:grpSp>
          <p:nvGrpSpPr>
            <p:cNvPr id="4" name="Gruppo 3"/>
            <p:cNvGrpSpPr/>
            <p:nvPr/>
          </p:nvGrpSpPr>
          <p:grpSpPr>
            <a:xfrm>
              <a:off x="414256" y="639140"/>
              <a:ext cx="9886210" cy="1175873"/>
              <a:chOff x="6141" y="80700"/>
              <a:chExt cx="9886210" cy="1175873"/>
            </a:xfrm>
          </p:grpSpPr>
          <p:grpSp>
            <p:nvGrpSpPr>
              <p:cNvPr id="5" name="Gruppo 4"/>
              <p:cNvGrpSpPr/>
              <p:nvPr/>
            </p:nvGrpSpPr>
            <p:grpSpPr>
              <a:xfrm>
                <a:off x="6141" y="80700"/>
                <a:ext cx="2369875" cy="1091692"/>
                <a:chOff x="6141" y="80700"/>
                <a:chExt cx="2369875" cy="1091692"/>
              </a:xfrm>
            </p:grpSpPr>
            <p:pic>
              <p:nvPicPr>
                <p:cNvPr id="15" name="Immagine 1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16" name="Rettangolo 15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6" name="Gruppo 5"/>
              <p:cNvGrpSpPr/>
              <p:nvPr/>
            </p:nvGrpSpPr>
            <p:grpSpPr>
              <a:xfrm>
                <a:off x="2370270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13" name="Immagine 12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14" name="Rettangolo 13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7" name="Gruppo 6"/>
              <p:cNvGrpSpPr/>
              <p:nvPr/>
            </p:nvGrpSpPr>
            <p:grpSpPr>
              <a:xfrm>
                <a:off x="7522476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11" name="Immagine 1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12" name="Rettangolo 11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8" name="Gruppo 7"/>
              <p:cNvGrpSpPr/>
              <p:nvPr/>
            </p:nvGrpSpPr>
            <p:grpSpPr>
              <a:xfrm>
                <a:off x="4988005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9" name="Immagine 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10" name="Rettangolo 9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</p:grpSp>
        <p:grpSp>
          <p:nvGrpSpPr>
            <p:cNvPr id="17" name="Gruppo 16"/>
            <p:cNvGrpSpPr/>
            <p:nvPr/>
          </p:nvGrpSpPr>
          <p:grpSpPr>
            <a:xfrm>
              <a:off x="414256" y="2511330"/>
              <a:ext cx="9886210" cy="1175873"/>
              <a:chOff x="6141" y="80700"/>
              <a:chExt cx="9886210" cy="1175873"/>
            </a:xfrm>
          </p:grpSpPr>
          <p:grpSp>
            <p:nvGrpSpPr>
              <p:cNvPr id="18" name="Gruppo 17"/>
              <p:cNvGrpSpPr/>
              <p:nvPr/>
            </p:nvGrpSpPr>
            <p:grpSpPr>
              <a:xfrm>
                <a:off x="6141" y="80700"/>
                <a:ext cx="2369875" cy="1091692"/>
                <a:chOff x="6141" y="80700"/>
                <a:chExt cx="2369875" cy="1091692"/>
              </a:xfrm>
            </p:grpSpPr>
            <p:pic>
              <p:nvPicPr>
                <p:cNvPr id="28" name="Immagine 2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29" name="Rettangolo 28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19" name="Gruppo 18"/>
              <p:cNvGrpSpPr/>
              <p:nvPr/>
            </p:nvGrpSpPr>
            <p:grpSpPr>
              <a:xfrm>
                <a:off x="2370270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26" name="Immagine 25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27" name="Rettangolo 26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20" name="Gruppo 19"/>
              <p:cNvGrpSpPr/>
              <p:nvPr/>
            </p:nvGrpSpPr>
            <p:grpSpPr>
              <a:xfrm>
                <a:off x="7522476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24" name="Immagine 2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25" name="Rettangolo 24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21" name="Gruppo 20"/>
              <p:cNvGrpSpPr/>
              <p:nvPr/>
            </p:nvGrpSpPr>
            <p:grpSpPr>
              <a:xfrm>
                <a:off x="4988005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22" name="Immagine 2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23" name="Rettangolo 22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</p:grpSp>
        <p:grpSp>
          <p:nvGrpSpPr>
            <p:cNvPr id="30" name="Gruppo 29"/>
            <p:cNvGrpSpPr/>
            <p:nvPr/>
          </p:nvGrpSpPr>
          <p:grpSpPr>
            <a:xfrm>
              <a:off x="310941" y="4204149"/>
              <a:ext cx="9886210" cy="1175873"/>
              <a:chOff x="6141" y="80700"/>
              <a:chExt cx="9886210" cy="1175873"/>
            </a:xfrm>
          </p:grpSpPr>
          <p:grpSp>
            <p:nvGrpSpPr>
              <p:cNvPr id="31" name="Gruppo 30"/>
              <p:cNvGrpSpPr/>
              <p:nvPr/>
            </p:nvGrpSpPr>
            <p:grpSpPr>
              <a:xfrm>
                <a:off x="6141" y="80700"/>
                <a:ext cx="2369875" cy="1091692"/>
                <a:chOff x="6141" y="80700"/>
                <a:chExt cx="2369875" cy="1091692"/>
              </a:xfrm>
            </p:grpSpPr>
            <p:pic>
              <p:nvPicPr>
                <p:cNvPr id="41" name="Immagine 40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42" name="Rettangolo 41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32" name="Gruppo 31"/>
              <p:cNvGrpSpPr/>
              <p:nvPr/>
            </p:nvGrpSpPr>
            <p:grpSpPr>
              <a:xfrm>
                <a:off x="2370270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39" name="Immagine 3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40" name="Rettangolo 39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33" name="Gruppo 32"/>
              <p:cNvGrpSpPr/>
              <p:nvPr/>
            </p:nvGrpSpPr>
            <p:grpSpPr>
              <a:xfrm>
                <a:off x="7522476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37" name="Immagine 36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38" name="Rettangolo 37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34" name="Gruppo 33"/>
              <p:cNvGrpSpPr/>
              <p:nvPr/>
            </p:nvGrpSpPr>
            <p:grpSpPr>
              <a:xfrm>
                <a:off x="4988005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35" name="Immagine 34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36" name="Rettangolo 35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</p:grpSp>
        <p:grpSp>
          <p:nvGrpSpPr>
            <p:cNvPr id="43" name="Gruppo 42"/>
            <p:cNvGrpSpPr/>
            <p:nvPr/>
          </p:nvGrpSpPr>
          <p:grpSpPr>
            <a:xfrm>
              <a:off x="310941" y="5868069"/>
              <a:ext cx="9886210" cy="1175873"/>
              <a:chOff x="6141" y="80700"/>
              <a:chExt cx="9886210" cy="1175873"/>
            </a:xfrm>
          </p:grpSpPr>
          <p:grpSp>
            <p:nvGrpSpPr>
              <p:cNvPr id="44" name="Gruppo 43"/>
              <p:cNvGrpSpPr/>
              <p:nvPr/>
            </p:nvGrpSpPr>
            <p:grpSpPr>
              <a:xfrm>
                <a:off x="6141" y="80700"/>
                <a:ext cx="2369875" cy="1091692"/>
                <a:chOff x="6141" y="80700"/>
                <a:chExt cx="2369875" cy="1091692"/>
              </a:xfrm>
            </p:grpSpPr>
            <p:pic>
              <p:nvPicPr>
                <p:cNvPr id="54" name="Immagine 5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55" name="Rettangolo 54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45" name="Gruppo 44"/>
              <p:cNvGrpSpPr/>
              <p:nvPr/>
            </p:nvGrpSpPr>
            <p:grpSpPr>
              <a:xfrm>
                <a:off x="2370270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52" name="Immagine 51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53" name="Rettangolo 52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46" name="Gruppo 45"/>
              <p:cNvGrpSpPr/>
              <p:nvPr/>
            </p:nvGrpSpPr>
            <p:grpSpPr>
              <a:xfrm>
                <a:off x="7522476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50" name="Immagine 49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51" name="Rettangolo 50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  <p:grpSp>
            <p:nvGrpSpPr>
              <p:cNvPr id="47" name="Gruppo 46"/>
              <p:cNvGrpSpPr/>
              <p:nvPr/>
            </p:nvGrpSpPr>
            <p:grpSpPr>
              <a:xfrm>
                <a:off x="4988005" y="164881"/>
                <a:ext cx="2369875" cy="1091692"/>
                <a:chOff x="6141" y="80700"/>
                <a:chExt cx="2369875" cy="1091692"/>
              </a:xfrm>
            </p:grpSpPr>
            <p:pic>
              <p:nvPicPr>
                <p:cNvPr id="48" name="Immagine 47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1" y="80700"/>
                  <a:ext cx="1557476" cy="603645"/>
                </a:xfrm>
                <a:prstGeom prst="rect">
                  <a:avLst/>
                </a:prstGeom>
              </p:spPr>
            </p:pic>
            <p:sp>
              <p:nvSpPr>
                <p:cNvPr id="49" name="Rettangolo 48"/>
                <p:cNvSpPr/>
                <p:nvPr/>
              </p:nvSpPr>
              <p:spPr>
                <a:xfrm>
                  <a:off x="164026" y="710727"/>
                  <a:ext cx="2211990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it-IT" sz="1200" b="1" i="1" dirty="0"/>
                    <a:t>Istituto d'Istruzione Superiore</a:t>
                  </a:r>
                  <a:br>
                    <a:rPr lang="it-IT" sz="1200" b="1" i="1" dirty="0"/>
                  </a:br>
                  <a:r>
                    <a:rPr lang="it-IT" sz="1200" b="1" i="1" dirty="0"/>
                    <a:t>Pavia</a:t>
                  </a:r>
                  <a:endParaRPr lang="it-IT" sz="1200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6015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zoom dir="in"/>
      </p:transition>
    </mc:Choice>
    <mc:Fallback xmlns="">
      <p:transition spd="slow" advClick="0" advTm="5000">
        <p:zoom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Shape 1"/>
          <p:cNvSpPr txBox="1"/>
          <p:nvPr/>
        </p:nvSpPr>
        <p:spPr>
          <a:xfrm>
            <a:off x="504000" y="1187585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CHE COS’È UN </a:t>
            </a:r>
            <a:r>
              <a:rPr lang="it-IT" sz="4400" b="0" strike="noStrike" spc="-1" dirty="0" smtClean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DRONE (APR)?</a:t>
            </a:r>
            <a:endParaRPr lang="it-IT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3" name="TextShape 2"/>
          <p:cNvSpPr txBox="1"/>
          <p:nvPr/>
        </p:nvSpPr>
        <p:spPr>
          <a:xfrm>
            <a:off x="504000" y="1769040"/>
            <a:ext cx="907128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 algn="just">
              <a:lnSpc>
                <a:spcPct val="100000"/>
              </a:lnSpc>
              <a:spcBef>
                <a:spcPts val="1417"/>
              </a:spcBef>
            </a:pPr>
            <a:r>
              <a:rPr lang="it-IT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  È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un apparecchio che vola tramite un sistema </a:t>
            </a:r>
            <a:r>
              <a:rPr lang="it-IT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di  ali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o eliche, senza persone </a:t>
            </a:r>
            <a:r>
              <a:rPr lang="it-IT" sz="3200" b="0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a 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bordo e pilotato da remoto.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4" name="Immagine 3"/>
          <p:cNvPicPr/>
          <p:nvPr/>
        </p:nvPicPr>
        <p:blipFill>
          <a:blip r:embed="rId2"/>
          <a:stretch/>
        </p:blipFill>
        <p:spPr>
          <a:xfrm>
            <a:off x="936000" y="4464000"/>
            <a:ext cx="3693960" cy="2071800"/>
          </a:xfrm>
          <a:prstGeom prst="rect">
            <a:avLst/>
          </a:prstGeom>
          <a:ln>
            <a:noFill/>
          </a:ln>
        </p:spPr>
      </p:pic>
      <p:pic>
        <p:nvPicPr>
          <p:cNvPr id="45" name="Immagine 4"/>
          <p:cNvPicPr/>
          <p:nvPr/>
        </p:nvPicPr>
        <p:blipFill>
          <a:blip r:embed="rId3"/>
          <a:stretch/>
        </p:blipFill>
        <p:spPr>
          <a:xfrm>
            <a:off x="5378040" y="3672000"/>
            <a:ext cx="3837600" cy="3837600"/>
          </a:xfrm>
          <a:prstGeom prst="rect">
            <a:avLst/>
          </a:prstGeom>
          <a:ln>
            <a:noFill/>
          </a:ln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" y="80700"/>
            <a:ext cx="1557476" cy="60364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64026" y="710727"/>
            <a:ext cx="2211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dirty="0"/>
              <a:t>Istituto d'Istruzione Superiore</a:t>
            </a:r>
            <a:br>
              <a:rPr lang="it-IT" sz="1200" b="1" i="1" dirty="0"/>
            </a:br>
            <a:r>
              <a:rPr lang="it-IT" sz="1200" b="1" i="1" dirty="0"/>
              <a:t>Pavia</a:t>
            </a:r>
            <a:endParaRPr lang="it-IT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1"/>
          <p:cNvSpPr txBox="1"/>
          <p:nvPr/>
        </p:nvSpPr>
        <p:spPr>
          <a:xfrm>
            <a:off x="561067" y="1182058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i="1" strike="noStrike" spc="-1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 COSA SERVE UN DRONE IN EDILIZIA?</a:t>
            </a:r>
            <a:endParaRPr lang="it-IT" sz="44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7" name="TextShape 2"/>
          <p:cNvSpPr txBox="1"/>
          <p:nvPr/>
        </p:nvSpPr>
        <p:spPr>
          <a:xfrm>
            <a:off x="489815" y="1769040"/>
            <a:ext cx="9071280" cy="4384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32000" indent="-323640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Controllo di edifici e infrastrutture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Rilievi termografici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Verifiche di impianti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Rilievi aerei di supporto alla progettazione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Sorvegliare i cantieri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Effettuare perizie fotografiche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Controllare gli impianti fotovoltaici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" name="Immagine 3"/>
          <p:cNvPicPr/>
          <p:nvPr/>
        </p:nvPicPr>
        <p:blipFill>
          <a:blip r:embed="rId2"/>
          <a:stretch/>
        </p:blipFill>
        <p:spPr>
          <a:xfrm>
            <a:off x="7028640" y="5147989"/>
            <a:ext cx="2847600" cy="1599840"/>
          </a:xfrm>
          <a:prstGeom prst="rect">
            <a:avLst/>
          </a:prstGeom>
          <a:ln>
            <a:noFill/>
          </a:ln>
        </p:spPr>
      </p:pic>
      <p:pic>
        <p:nvPicPr>
          <p:cNvPr id="50" name="Immagine 5"/>
          <p:cNvPicPr/>
          <p:nvPr/>
        </p:nvPicPr>
        <p:blipFill>
          <a:blip r:embed="rId3"/>
          <a:stretch/>
        </p:blipFill>
        <p:spPr>
          <a:xfrm>
            <a:off x="7582499" y="2699717"/>
            <a:ext cx="2018520" cy="1367640"/>
          </a:xfrm>
          <a:prstGeom prst="rect">
            <a:avLst/>
          </a:prstGeom>
          <a:ln>
            <a:noFill/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" y="80700"/>
            <a:ext cx="1557476" cy="60364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64026" y="710727"/>
            <a:ext cx="2211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dirty="0"/>
              <a:t>Istituto d'Istruzione Superiore</a:t>
            </a:r>
            <a:br>
              <a:rPr lang="it-IT" sz="1200" b="1" i="1" dirty="0"/>
            </a:br>
            <a:r>
              <a:rPr lang="it-IT" sz="1200" b="1" i="1" dirty="0"/>
              <a:t>Pavia</a:t>
            </a:r>
            <a:endParaRPr lang="it-IT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Immagine 9"/>
          <p:cNvPicPr/>
          <p:nvPr/>
        </p:nvPicPr>
        <p:blipFill>
          <a:blip r:embed="rId2"/>
          <a:stretch/>
        </p:blipFill>
        <p:spPr>
          <a:xfrm>
            <a:off x="7449840" y="80700"/>
            <a:ext cx="2381040" cy="1923840"/>
          </a:xfrm>
          <a:prstGeom prst="rect">
            <a:avLst/>
          </a:prstGeom>
          <a:ln>
            <a:noFill/>
          </a:ln>
        </p:spPr>
      </p:pic>
      <p:sp>
        <p:nvSpPr>
          <p:cNvPr id="52" name="TextShape 1"/>
          <p:cNvSpPr txBox="1"/>
          <p:nvPr/>
        </p:nvSpPr>
        <p:spPr>
          <a:xfrm>
            <a:off x="189709" y="1222866"/>
            <a:ext cx="9071280" cy="12618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4400" b="0" strike="noStrike" spc="-1" dirty="0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COME VOLA UN DRONE?</a:t>
            </a:r>
            <a:endParaRPr lang="it-IT" sz="44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TextShape 2"/>
          <p:cNvSpPr txBox="1"/>
          <p:nvPr/>
        </p:nvSpPr>
        <p:spPr>
          <a:xfrm>
            <a:off x="504360" y="1757406"/>
            <a:ext cx="8136000" cy="54669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it-IT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PER POTERSI SOLLEVARE UN DRONE DEVE PRODURRE UNA </a:t>
            </a:r>
            <a:r>
              <a:rPr lang="it-IT" sz="3200" b="0" i="1" strike="noStrike" spc="-1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FORZA</a:t>
            </a:r>
            <a:r>
              <a:rPr lang="it-IT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VERTICALE DIRETTA VERSO L’ALTO CHE SI OPPONGA AL </a:t>
            </a:r>
            <a:r>
              <a:rPr lang="it-IT" sz="3200" b="0" i="1" strike="noStrike" spc="-1" dirty="0">
                <a:solidFill>
                  <a:srgbClr val="6666FF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PESO</a:t>
            </a:r>
            <a:endParaRPr lang="it-IT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 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                                                                                                                                                                    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4" name="Immagine 3"/>
          <p:cNvPicPr/>
          <p:nvPr/>
        </p:nvPicPr>
        <p:blipFill>
          <a:blip r:embed="rId3"/>
          <a:stretch/>
        </p:blipFill>
        <p:spPr>
          <a:xfrm>
            <a:off x="1656000" y="5005440"/>
            <a:ext cx="3092040" cy="1704600"/>
          </a:xfrm>
          <a:prstGeom prst="rect">
            <a:avLst/>
          </a:prstGeom>
          <a:ln>
            <a:noFill/>
          </a:ln>
        </p:spPr>
      </p:pic>
      <p:sp>
        <p:nvSpPr>
          <p:cNvPr id="55" name="Line 3"/>
          <p:cNvSpPr/>
          <p:nvPr/>
        </p:nvSpPr>
        <p:spPr>
          <a:xfrm flipV="1">
            <a:off x="3240000" y="4752000"/>
            <a:ext cx="360" cy="1080000"/>
          </a:xfrm>
          <a:prstGeom prst="line">
            <a:avLst/>
          </a:prstGeom>
          <a:ln w="72000">
            <a:solidFill>
              <a:srgbClr val="FF3333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6" name="Line 4"/>
          <p:cNvSpPr/>
          <p:nvPr/>
        </p:nvSpPr>
        <p:spPr>
          <a:xfrm>
            <a:off x="3240000" y="5832000"/>
            <a:ext cx="360" cy="1080000"/>
          </a:xfrm>
          <a:prstGeom prst="line">
            <a:avLst/>
          </a:prstGeom>
          <a:ln w="72000">
            <a:solidFill>
              <a:srgbClr val="6666FF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" name="Gruppo 7"/>
          <p:cNvGrpSpPr/>
          <p:nvPr/>
        </p:nvGrpSpPr>
        <p:grpSpPr>
          <a:xfrm>
            <a:off x="6141" y="80700"/>
            <a:ext cx="2369875" cy="1091692"/>
            <a:chOff x="6141" y="80700"/>
            <a:chExt cx="3277326" cy="1514815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" y="80700"/>
              <a:ext cx="2153851" cy="837609"/>
            </a:xfrm>
            <a:prstGeom prst="rect">
              <a:avLst/>
            </a:prstGeom>
          </p:spPr>
        </p:pic>
        <p:sp>
          <p:nvSpPr>
            <p:cNvPr id="10" name="Rettangolo 9"/>
            <p:cNvSpPr/>
            <p:nvPr/>
          </p:nvSpPr>
          <p:spPr>
            <a:xfrm>
              <a:off x="224482" y="954916"/>
              <a:ext cx="3058985" cy="640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b="1" i="1" dirty="0"/>
                <a:t>Istituto d'Istruzione Superiore</a:t>
              </a:r>
              <a:br>
                <a:rPr lang="it-IT" sz="1200" b="1" i="1" dirty="0"/>
              </a:br>
              <a:r>
                <a:rPr lang="it-IT" sz="1200" b="1" i="1" dirty="0"/>
                <a:t>Pavia</a:t>
              </a:r>
              <a:endParaRPr lang="it-IT" sz="12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ustomShape 1"/>
          <p:cNvSpPr/>
          <p:nvPr/>
        </p:nvSpPr>
        <p:spPr>
          <a:xfrm>
            <a:off x="671932" y="1263240"/>
            <a:ext cx="9071280" cy="585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it-IT" sz="3200" b="0" strike="noStrike" spc="-1" dirty="0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QUESTA FORZA </a:t>
            </a:r>
            <a:r>
              <a:rPr lang="it-IT" sz="3200" b="0" strike="noStrike" spc="-1" dirty="0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È</a:t>
            </a:r>
            <a:r>
              <a:rPr lang="it-IT" sz="3200" b="0" strike="noStrike" spc="-1" dirty="0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PRODOTTA DALLE ELICHE E SAR</a:t>
            </a:r>
            <a:r>
              <a:rPr lang="it-IT" sz="3200" b="0" strike="noStrike" spc="-1" dirty="0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À</a:t>
            </a:r>
            <a:r>
              <a:rPr lang="it-IT" sz="3200" b="0" strike="noStrike" spc="-1" dirty="0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TANTO MAGGIORE QUANTO MAGGIORE E’ LA LORO VELOCIT</a:t>
            </a:r>
            <a:r>
              <a:rPr lang="it-IT" sz="3200" b="0" strike="noStrike" spc="-1" dirty="0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À</a:t>
            </a:r>
            <a:r>
              <a:rPr lang="it-IT" sz="3200" b="0" strike="noStrike" spc="-1" dirty="0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DI ROTAZIONE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8" name="Immagine 2"/>
          <p:cNvPicPr/>
          <p:nvPr/>
        </p:nvPicPr>
        <p:blipFill>
          <a:blip r:embed="rId2"/>
          <a:stretch/>
        </p:blipFill>
        <p:spPr>
          <a:xfrm>
            <a:off x="1848240" y="3778673"/>
            <a:ext cx="6095160" cy="3456384"/>
          </a:xfrm>
          <a:prstGeom prst="rect">
            <a:avLst/>
          </a:prstGeom>
          <a:ln>
            <a:noFill/>
          </a:ln>
        </p:spPr>
      </p:pic>
      <p:sp>
        <p:nvSpPr>
          <p:cNvPr id="59" name="CustomShape 2"/>
          <p:cNvSpPr/>
          <p:nvPr/>
        </p:nvSpPr>
        <p:spPr>
          <a:xfrm>
            <a:off x="3888000" y="6264000"/>
            <a:ext cx="2015640" cy="575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1" y="0"/>
                </a:lnTo>
                <a:lnTo>
                  <a:pt x="1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0" name="Line 3"/>
          <p:cNvSpPr/>
          <p:nvPr/>
        </p:nvSpPr>
        <p:spPr>
          <a:xfrm flipV="1">
            <a:off x="4947265" y="3159057"/>
            <a:ext cx="360" cy="1080000"/>
          </a:xfrm>
          <a:prstGeom prst="line">
            <a:avLst/>
          </a:prstGeom>
          <a:ln w="72000">
            <a:solidFill>
              <a:srgbClr val="FF3333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" name="Gruppo 2"/>
          <p:cNvGrpSpPr/>
          <p:nvPr/>
        </p:nvGrpSpPr>
        <p:grpSpPr>
          <a:xfrm>
            <a:off x="6141" y="80700"/>
            <a:ext cx="2369875" cy="1091692"/>
            <a:chOff x="6141" y="80700"/>
            <a:chExt cx="3277326" cy="1514815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" y="80700"/>
              <a:ext cx="2153851" cy="837609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224482" y="954916"/>
              <a:ext cx="3058985" cy="6405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b="1" i="1" dirty="0"/>
                <a:t>Istituto d'Istruzione Superiore</a:t>
              </a:r>
              <a:br>
                <a:rPr lang="it-IT" sz="1200" b="1" i="1" dirty="0"/>
              </a:br>
              <a:r>
                <a:rPr lang="it-IT" sz="1200" b="1" i="1" dirty="0"/>
                <a:t>Pavia</a:t>
              </a:r>
              <a:endParaRPr lang="it-IT" sz="1200" dirty="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648000" y="1043640"/>
            <a:ext cx="8928720" cy="730908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 smtClean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WenQuanYi Zen Hei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  <a:ea typeface="WenQuanYi Zen Hei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it-IT" sz="32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LE </a:t>
            </a:r>
            <a:r>
              <a:rPr lang="it-IT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ELICHE HANNO UN PROFILO PARTICOLARE LA CUI ROTAZIONE PROVOCA UNO </a:t>
            </a:r>
            <a:r>
              <a:rPr lang="it-IT" sz="3200" b="0" i="1" strike="noStrike" spc="-1" dirty="0">
                <a:solidFill>
                  <a:srgbClr val="CC00CC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SPOSTAMENTO DI MASSA DI ARIA DIRETTO VERSO IL BASSO</a:t>
            </a:r>
            <a:r>
              <a:rPr lang="it-IT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A CUI CORRISPONDE PER IL PRINCIPIO DI AZIONE E REAZIONE UNA </a:t>
            </a:r>
            <a:r>
              <a:rPr lang="it-IT" sz="3200" b="0" i="1" strike="noStrike" spc="-1" dirty="0">
                <a:solidFill>
                  <a:srgbClr val="00CC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SPINTA AD ESSE VERSO L’ALTO</a:t>
            </a:r>
            <a:endParaRPr lang="it-IT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it-IT" sz="3200" b="1" strike="noStrike" spc="-1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F</a:t>
            </a:r>
            <a:r>
              <a:rPr lang="it-IT" sz="3200" b="0" strike="noStrike" spc="-1" baseline="-25000" dirty="0">
                <a:solidFill>
                  <a:srgbClr val="FF3333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12</a:t>
            </a:r>
            <a:r>
              <a:rPr lang="it-IT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= -</a:t>
            </a:r>
            <a:r>
              <a:rPr lang="it-IT" sz="3200" b="1" strike="noStrike" spc="-1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F</a:t>
            </a:r>
            <a:r>
              <a:rPr lang="it-IT" sz="3200" b="0" strike="noStrike" spc="-1" baseline="-25000" dirty="0">
                <a:solidFill>
                  <a:srgbClr val="0000CC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21</a:t>
            </a: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1417"/>
              </a:spcBef>
            </a:pPr>
            <a:endParaRPr lang="it-IT" sz="32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2" name="Immagine 2"/>
          <p:cNvPicPr/>
          <p:nvPr/>
        </p:nvPicPr>
        <p:blipFill>
          <a:blip r:embed="rId2"/>
          <a:stretch/>
        </p:blipFill>
        <p:spPr>
          <a:xfrm>
            <a:off x="3335760" y="5395320"/>
            <a:ext cx="3092040" cy="1704600"/>
          </a:xfrm>
          <a:prstGeom prst="rect">
            <a:avLst/>
          </a:prstGeom>
          <a:ln>
            <a:noFill/>
          </a:ln>
        </p:spPr>
      </p:pic>
      <p:sp>
        <p:nvSpPr>
          <p:cNvPr id="63" name="Line 2"/>
          <p:cNvSpPr/>
          <p:nvPr/>
        </p:nvSpPr>
        <p:spPr>
          <a:xfrm flipV="1">
            <a:off x="4896000" y="5040000"/>
            <a:ext cx="360" cy="1080000"/>
          </a:xfrm>
          <a:prstGeom prst="line">
            <a:avLst/>
          </a:prstGeom>
          <a:ln w="72000">
            <a:solidFill>
              <a:srgbClr val="FF3333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4" name="Line 3"/>
          <p:cNvSpPr/>
          <p:nvPr/>
        </p:nvSpPr>
        <p:spPr>
          <a:xfrm>
            <a:off x="4896000" y="6408000"/>
            <a:ext cx="360" cy="1080000"/>
          </a:xfrm>
          <a:prstGeom prst="line">
            <a:avLst/>
          </a:prstGeom>
          <a:ln w="72000">
            <a:solidFill>
              <a:srgbClr val="6666FF"/>
            </a:solidFill>
            <a:round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" y="80700"/>
            <a:ext cx="1557476" cy="603645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64026" y="710727"/>
            <a:ext cx="2211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dirty="0"/>
              <a:t>Istituto d'Istruzione Superiore</a:t>
            </a:r>
            <a:br>
              <a:rPr lang="it-IT" sz="1200" b="1" i="1" dirty="0"/>
            </a:br>
            <a:r>
              <a:rPr lang="it-IT" sz="1200" b="1" i="1" dirty="0"/>
              <a:t>Pavia</a:t>
            </a:r>
            <a:endParaRPr lang="it-IT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Immagine 5"/>
          <p:cNvPicPr/>
          <p:nvPr/>
        </p:nvPicPr>
        <p:blipFill>
          <a:blip r:embed="rId2"/>
          <a:stretch/>
        </p:blipFill>
        <p:spPr>
          <a:xfrm>
            <a:off x="8280720" y="107280"/>
            <a:ext cx="1371240" cy="1553400"/>
          </a:xfrm>
          <a:prstGeom prst="rect">
            <a:avLst/>
          </a:prstGeom>
          <a:ln>
            <a:noFill/>
          </a:ln>
        </p:spPr>
      </p:pic>
      <p:sp>
        <p:nvSpPr>
          <p:cNvPr id="66" name="TextShape 1"/>
          <p:cNvSpPr txBox="1"/>
          <p:nvPr/>
        </p:nvSpPr>
        <p:spPr>
          <a:xfrm>
            <a:off x="359792" y="1763613"/>
            <a:ext cx="9294170" cy="3024337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0" tIns="0" rIns="0" bIns="0" anchor="ctr"/>
          <a:lstStyle>
            <a:defPPr>
              <a:defRPr lang="it-IT"/>
            </a:defPPr>
            <a:lvl1pPr algn="ctr">
              <a:lnSpc>
                <a:spcPct val="100000"/>
              </a:lnSpc>
              <a:spcBef>
                <a:spcPts val="1417"/>
              </a:spcBef>
              <a:defRPr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defRPr>
            </a:lvl1pPr>
          </a:lstStyle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pPr algn="just"/>
            <a:r>
              <a:rPr lang="it-IT" i="1" dirty="0"/>
              <a:t>IL MOVIMENTO DELL’ELICA OLTRE A GENERARE LA FORZA DI TRAZIONE VERSO L’ALTO</a:t>
            </a:r>
            <a:r>
              <a:rPr lang="it-IT" i="1" dirty="0" smtClean="0"/>
              <a:t>, PRODUCE </a:t>
            </a:r>
            <a:r>
              <a:rPr lang="it-IT" i="1" dirty="0"/>
              <a:t>ANCHE UN MOMENTO TORCENTE CHE TENDE A FAR RUOTARE IL DRONE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67" name="Immagine 2"/>
          <p:cNvPicPr/>
          <p:nvPr/>
        </p:nvPicPr>
        <p:blipFill>
          <a:blip r:embed="rId3"/>
          <a:stretch/>
        </p:blipFill>
        <p:spPr>
          <a:xfrm>
            <a:off x="3829300" y="4931965"/>
            <a:ext cx="2628360" cy="2228040"/>
          </a:xfrm>
          <a:prstGeom prst="rect">
            <a:avLst/>
          </a:prstGeom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" y="80700"/>
            <a:ext cx="1557476" cy="60364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4026" y="710727"/>
            <a:ext cx="2211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dirty="0"/>
              <a:t>Istituto d'Istruzione Superiore</a:t>
            </a:r>
            <a:br>
              <a:rPr lang="it-IT" sz="1200" b="1" i="1" dirty="0"/>
            </a:br>
            <a:r>
              <a:rPr lang="it-IT" sz="1200" b="1" i="1" dirty="0"/>
              <a:t>Pavia</a:t>
            </a:r>
            <a:endParaRPr lang="it-IT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Shape 1"/>
          <p:cNvSpPr txBox="1"/>
          <p:nvPr/>
        </p:nvSpPr>
        <p:spPr>
          <a:xfrm>
            <a:off x="431800" y="1835621"/>
            <a:ext cx="9071280" cy="427060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lIns="0" tIns="0" rIns="0" bIns="0" anchor="ctr"/>
          <a:lstStyle/>
          <a:p>
            <a:pPr algn="ctr">
              <a:lnSpc>
                <a:spcPct val="100000"/>
              </a:lnSpc>
              <a:spcBef>
                <a:spcPts val="1417"/>
              </a:spcBef>
            </a:pPr>
            <a:r>
              <a:rPr lang="it-IT" sz="3200" b="0" i="1" strike="noStrike" spc="-1" dirty="0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PER </a:t>
            </a:r>
            <a:r>
              <a:rPr lang="it-IT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QUESTO MOTIVO, PER GARANTIRE L’</a:t>
            </a:r>
            <a:r>
              <a:rPr lang="it-IT" sz="3200" b="0" i="1" strike="noStrike" spc="-1" dirty="0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EQUILIBRIO DEL SISTEMA,</a:t>
            </a:r>
            <a:r>
              <a:rPr lang="it-IT" sz="3200" b="0" i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 E’ NECESSARIO CHE LA DIREZIONE DI </a:t>
            </a:r>
            <a:r>
              <a:rPr lang="it-IT" sz="3200" b="1" i="1" strike="noStrike" spc="-1" dirty="0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ROTAZIONE DELLE ELICHE SIA </a:t>
            </a:r>
            <a:r>
              <a:rPr lang="it-IT" sz="3200" b="1" i="1" strike="noStrike" spc="-1" dirty="0" smtClean="0">
                <a:solidFill>
                  <a:srgbClr val="FF33FF"/>
                </a:solidFill>
                <a:uFill>
                  <a:solidFill>
                    <a:srgbClr val="FFFFFF"/>
                  </a:solidFill>
                </a:uFill>
                <a:latin typeface="Arial"/>
                <a:ea typeface="WenQuanYi Zen Hei"/>
              </a:rPr>
              <a:t>OPPOSTA</a:t>
            </a:r>
            <a:endParaRPr lang="it-IT" sz="32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6141" y="80700"/>
            <a:ext cx="2369875" cy="1091692"/>
            <a:chOff x="6141" y="80700"/>
            <a:chExt cx="2369875" cy="1091692"/>
          </a:xfrm>
        </p:grpSpPr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41" y="80700"/>
              <a:ext cx="1557476" cy="603645"/>
            </a:xfrm>
            <a:prstGeom prst="rect">
              <a:avLst/>
            </a:prstGeom>
          </p:spPr>
        </p:pic>
        <p:sp>
          <p:nvSpPr>
            <p:cNvPr id="7" name="Rettangolo 6"/>
            <p:cNvSpPr/>
            <p:nvPr/>
          </p:nvSpPr>
          <p:spPr>
            <a:xfrm>
              <a:off x="164026" y="710727"/>
              <a:ext cx="221199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it-IT" sz="1200" b="1" i="1" dirty="0"/>
                <a:t>Istituto d'Istruzione Superiore</a:t>
              </a:r>
              <a:br>
                <a:rPr lang="it-IT" sz="1200" b="1" i="1" dirty="0"/>
              </a:br>
              <a:r>
                <a:rPr lang="it-IT" sz="1200" b="1" i="1" dirty="0"/>
                <a:t>Pavia</a:t>
              </a:r>
              <a:endParaRPr lang="it-IT" sz="1200" dirty="0"/>
            </a:p>
          </p:txBody>
        </p:sp>
      </p:grpSp>
      <p:pic>
        <p:nvPicPr>
          <p:cNvPr id="8" name="Immagine 3"/>
          <p:cNvPicPr/>
          <p:nvPr/>
        </p:nvPicPr>
        <p:blipFill>
          <a:blip r:embed="rId3"/>
          <a:stretch/>
        </p:blipFill>
        <p:spPr>
          <a:xfrm>
            <a:off x="3239856" y="144000"/>
            <a:ext cx="3455168" cy="2267685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504000" y="301320"/>
            <a:ext cx="9071280" cy="5851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0" name="Immagine 2"/>
          <p:cNvPicPr/>
          <p:nvPr/>
        </p:nvPicPr>
        <p:blipFill>
          <a:blip r:embed="rId2"/>
          <a:stretch/>
        </p:blipFill>
        <p:spPr>
          <a:xfrm>
            <a:off x="1872000" y="1165929"/>
            <a:ext cx="6551640" cy="5928120"/>
          </a:xfrm>
          <a:prstGeom prst="rect">
            <a:avLst/>
          </a:prstGeom>
          <a:ln>
            <a:noFill/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" y="80700"/>
            <a:ext cx="1557476" cy="603645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64026" y="710727"/>
            <a:ext cx="2211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b="1" i="1" dirty="0"/>
              <a:t>Istituto d'Istruzione Superiore</a:t>
            </a:r>
            <a:br>
              <a:rPr lang="it-IT" sz="1200" b="1" i="1" dirty="0"/>
            </a:br>
            <a:r>
              <a:rPr lang="it-IT" sz="1200" b="1" i="1" dirty="0"/>
              <a:t>Pavia</a:t>
            </a:r>
            <a:endParaRPr lang="it-IT" sz="1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9000">
        <p:zoom dir="in"/>
      </p:transition>
    </mc:Choice>
    <mc:Fallback xmlns="">
      <p:transition spd="slow" advClick="0" advTm="9000">
        <p:zoom dir="in"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547</Words>
  <Application>Microsoft Office PowerPoint</Application>
  <PresentationFormat>Personalizzato</PresentationFormat>
  <Paragraphs>109</Paragraphs>
  <Slides>15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23" baseType="lpstr">
      <vt:lpstr>Arial</vt:lpstr>
      <vt:lpstr>Calibri</vt:lpstr>
      <vt:lpstr>DejaVu Sans</vt:lpstr>
      <vt:lpstr>Symbol</vt:lpstr>
      <vt:lpstr>Times New Roman</vt:lpstr>
      <vt:lpstr>WenQuanYi Zen Hei</vt:lpstr>
      <vt:lpstr>Wingdings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VEDIAMO SE RICORDI!!!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FISICA</dc:creator>
  <cp:lastModifiedBy>antonio dellanna</cp:lastModifiedBy>
  <cp:revision>80</cp:revision>
  <cp:lastPrinted>2019-05-03T12:05:05Z</cp:lastPrinted>
  <dcterms:created xsi:type="dcterms:W3CDTF">2019-03-08T11:16:27Z</dcterms:created>
  <dcterms:modified xsi:type="dcterms:W3CDTF">2019-05-07T17:34:54Z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12</vt:i4>
  </property>
  <property fmtid="{D5CDD505-2E9C-101B-9397-08002B2CF9AE}" pid="8" name="PresentationFormat">
    <vt:lpwstr>Personalizzato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12</vt:i4>
  </property>
</Properties>
</file>