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2" r:id="rId7"/>
    <p:sldId id="261" r:id="rId8"/>
    <p:sldId id="263" r:id="rId9"/>
    <p:sldId id="274" r:id="rId10"/>
    <p:sldId id="267" r:id="rId11"/>
    <p:sldId id="268" r:id="rId12"/>
    <p:sldId id="272" r:id="rId13"/>
    <p:sldId id="269" r:id="rId14"/>
    <p:sldId id="270" r:id="rId15"/>
    <p:sldId id="271" r:id="rId16"/>
    <p:sldId id="273"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4359" autoAdjust="0"/>
  </p:normalViewPr>
  <p:slideViewPr>
    <p:cSldViewPr>
      <p:cViewPr varScale="1">
        <p:scale>
          <a:sx n="50" d="100"/>
          <a:sy n="50" d="100"/>
        </p:scale>
        <p:origin x="-5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D1812-5130-459B-802A-E0678047A049}" type="datetimeFigureOut">
              <a:rPr lang="it-IT" smtClean="0"/>
              <a:pPr/>
              <a:t>26/05/2014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39C37-D8F3-4F19-B39F-9618CFE814F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6C9C37F-FB83-4619-B2E0-984348D98E08}" type="slidenum">
              <a:rPr lang="it-IT" smtClean="0">
                <a:latin typeface="Arial" charset="0"/>
              </a:rPr>
              <a:pPr/>
              <a:t>9</a:t>
            </a:fld>
            <a:endParaRPr lang="it-IT" smtClean="0">
              <a:latin typeface="Arial" charset="0"/>
            </a:endParaRPr>
          </a:p>
        </p:txBody>
      </p:sp>
      <p:sp>
        <p:nvSpPr>
          <p:cNvPr id="11267" name="Rectangle 6"/>
          <p:cNvSpPr txBox="1">
            <a:spLocks noGrp="1" noChangeArrowheads="1"/>
          </p:cNvSpPr>
          <p:nvPr/>
        </p:nvSpPr>
        <p:spPr bwMode="auto">
          <a:xfrm>
            <a:off x="3881438" y="8686800"/>
            <a:ext cx="2974975" cy="455613"/>
          </a:xfrm>
          <a:prstGeom prst="rect">
            <a:avLst/>
          </a:prstGeom>
          <a:noFill/>
          <a:ln w="9525">
            <a:noFill/>
            <a:round/>
            <a:headEnd/>
            <a:tailEnd/>
          </a:ln>
        </p:spPr>
        <p:txBody>
          <a:bodyPr lIns="0" tIns="0" rIns="0" bIns="0" anchor="b"/>
          <a:lstStyle/>
          <a:p>
            <a:pPr algn="r" defTabSz="393700" hangingPunct="0">
              <a:lnSpc>
                <a:spcPct val="95000"/>
              </a:lnSpc>
              <a:buClr>
                <a:srgbClr val="000000"/>
              </a:buClr>
              <a:buSzPct val="100000"/>
              <a:buFont typeface="Times New Roman" pitchFamily="18" charset="0"/>
              <a:buNone/>
              <a:tabLst>
                <a:tab pos="635000" algn="l"/>
                <a:tab pos="1270000" algn="l"/>
                <a:tab pos="1903413" algn="l"/>
                <a:tab pos="2538413" algn="l"/>
              </a:tabLst>
            </a:pPr>
            <a:fld id="{CA6EB215-34AF-44F0-8333-446966661C3B}" type="slidenum">
              <a:rPr lang="it-IT" sz="1200">
                <a:solidFill>
                  <a:srgbClr val="000000"/>
                </a:solidFill>
                <a:latin typeface="Times New Roman" pitchFamily="18" charset="0"/>
                <a:ea typeface="Microsoft YaHei" pitchFamily="34" charset="-122"/>
              </a:rPr>
              <a:pPr algn="r" defTabSz="393700" hangingPunct="0">
                <a:lnSpc>
                  <a:spcPct val="95000"/>
                </a:lnSpc>
                <a:buClr>
                  <a:srgbClr val="000000"/>
                </a:buClr>
                <a:buSzPct val="100000"/>
                <a:buFont typeface="Times New Roman" pitchFamily="18" charset="0"/>
                <a:buNone/>
                <a:tabLst>
                  <a:tab pos="635000" algn="l"/>
                  <a:tab pos="1270000" algn="l"/>
                  <a:tab pos="1903413" algn="l"/>
                  <a:tab pos="2538413" algn="l"/>
                </a:tabLst>
              </a:pPr>
              <a:t>9</a:t>
            </a:fld>
            <a:endParaRPr lang="it-IT" sz="1200">
              <a:solidFill>
                <a:srgbClr val="000000"/>
              </a:solidFill>
              <a:latin typeface="Times New Roman" pitchFamily="18" charset="0"/>
              <a:ea typeface="Microsoft YaHei" pitchFamily="34" charset="-122"/>
            </a:endParaRPr>
          </a:p>
        </p:txBody>
      </p:sp>
      <p:sp>
        <p:nvSpPr>
          <p:cNvPr id="11268" name="Rectangle 1"/>
          <p:cNvSpPr>
            <a:spLocks noGrp="1" noRot="1" noChangeAspect="1" noChangeArrowheads="1" noTextEdit="1"/>
          </p:cNvSpPr>
          <p:nvPr>
            <p:ph type="sldImg"/>
          </p:nvPr>
        </p:nvSpPr>
        <p:spPr>
          <a:xfrm>
            <a:off x="1143000" y="695325"/>
            <a:ext cx="4570413" cy="3427413"/>
          </a:xfrm>
          <a:ln/>
        </p:spPr>
      </p:sp>
      <p:sp>
        <p:nvSpPr>
          <p:cNvPr id="11269" name="Rectangle 2"/>
          <p:cNvSpPr>
            <a:spLocks noGrp="1" noChangeArrowheads="1"/>
          </p:cNvSpPr>
          <p:nvPr>
            <p:ph type="body" idx="1"/>
          </p:nvPr>
        </p:nvSpPr>
        <p:spPr>
          <a:noFill/>
          <a:ln/>
        </p:spPr>
        <p:txBody>
          <a:bodyPr wrap="none" lIns="0" tIns="0" rIns="0" bIns="0" anchor="ctr"/>
          <a:lstStyle/>
          <a:p>
            <a:pPr eaLnBrk="1" hangingPunct="1"/>
            <a:endParaRPr 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6A35DB-CBE4-460E-8286-2DA5DE1AB5B6}" type="datetimeFigureOut">
              <a:rPr lang="it-IT" smtClean="0"/>
              <a:pPr/>
              <a:t>26/05/2014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0A0802-FD6D-403F-B6F5-14FD10AA47A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A35DB-CBE4-460E-8286-2DA5DE1AB5B6}" type="datetimeFigureOut">
              <a:rPr lang="it-IT" smtClean="0"/>
              <a:pPr/>
              <a:t>26/05/2014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A0802-FD6D-403F-B6F5-14FD10AA47A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a:p>
        </p:txBody>
      </p:sp>
      <p:pic>
        <p:nvPicPr>
          <p:cNvPr id="4" name="Immagine 3" descr="untitled.png"/>
          <p:cNvPicPr>
            <a:picLocks noChangeAspect="1"/>
          </p:cNvPicPr>
          <p:nvPr/>
        </p:nvPicPr>
        <p:blipFill>
          <a:blip r:embed="rId2" cstate="print"/>
          <a:stretch>
            <a:fillRect/>
          </a:stretch>
        </p:blipFill>
        <p:spPr>
          <a:xfrm>
            <a:off x="6021433" y="4437112"/>
            <a:ext cx="3122567" cy="2420888"/>
          </a:xfrm>
          <a:prstGeom prst="rect">
            <a:avLst/>
          </a:prstGeom>
        </p:spPr>
      </p:pic>
      <p:pic>
        <p:nvPicPr>
          <p:cNvPr id="5" name="Immagine 4" descr="6044_lom60_6044_1.jpg"/>
          <p:cNvPicPr>
            <a:picLocks noChangeAspect="1"/>
          </p:cNvPicPr>
          <p:nvPr/>
        </p:nvPicPr>
        <p:blipFill>
          <a:blip r:embed="rId3" cstate="print"/>
          <a:stretch>
            <a:fillRect/>
          </a:stretch>
        </p:blipFill>
        <p:spPr>
          <a:xfrm>
            <a:off x="0" y="2564904"/>
            <a:ext cx="3096344" cy="2160240"/>
          </a:xfrm>
          <a:prstGeom prst="rect">
            <a:avLst/>
          </a:prstGeom>
        </p:spPr>
      </p:pic>
      <p:pic>
        <p:nvPicPr>
          <p:cNvPr id="6" name="Immagine 5" descr="gallery_9701_3117_16205.jpg"/>
          <p:cNvPicPr>
            <a:picLocks noChangeAspect="1"/>
          </p:cNvPicPr>
          <p:nvPr/>
        </p:nvPicPr>
        <p:blipFill>
          <a:blip r:embed="rId4" cstate="print"/>
          <a:stretch>
            <a:fillRect/>
          </a:stretch>
        </p:blipFill>
        <p:spPr>
          <a:xfrm>
            <a:off x="3059832" y="2420888"/>
            <a:ext cx="3024336" cy="2227325"/>
          </a:xfrm>
          <a:prstGeom prst="rect">
            <a:avLst/>
          </a:prstGeom>
        </p:spPr>
      </p:pic>
      <p:pic>
        <p:nvPicPr>
          <p:cNvPr id="7" name="Immagine 6" descr="unnamed.jpg"/>
          <p:cNvPicPr>
            <a:picLocks noChangeAspect="1"/>
          </p:cNvPicPr>
          <p:nvPr/>
        </p:nvPicPr>
        <p:blipFill>
          <a:blip r:embed="rId5" cstate="print"/>
          <a:stretch>
            <a:fillRect/>
          </a:stretch>
        </p:blipFill>
        <p:spPr>
          <a:xfrm>
            <a:off x="0" y="1"/>
            <a:ext cx="3419872" cy="2780927"/>
          </a:xfrm>
          <a:prstGeom prst="rect">
            <a:avLst/>
          </a:prstGeom>
        </p:spPr>
      </p:pic>
      <p:pic>
        <p:nvPicPr>
          <p:cNvPr id="8" name="Immagine 7" descr="imagesII8D6Y03.jpg"/>
          <p:cNvPicPr>
            <a:picLocks noChangeAspect="1"/>
          </p:cNvPicPr>
          <p:nvPr/>
        </p:nvPicPr>
        <p:blipFill>
          <a:blip r:embed="rId6" cstate="print"/>
          <a:stretch>
            <a:fillRect/>
          </a:stretch>
        </p:blipFill>
        <p:spPr>
          <a:xfrm>
            <a:off x="0" y="4678067"/>
            <a:ext cx="3275856" cy="2179933"/>
          </a:xfrm>
          <a:prstGeom prst="rect">
            <a:avLst/>
          </a:prstGeom>
        </p:spPr>
      </p:pic>
      <p:pic>
        <p:nvPicPr>
          <p:cNvPr id="9" name="Immagine 8" descr="ticino11.jpg"/>
          <p:cNvPicPr>
            <a:picLocks noChangeAspect="1"/>
          </p:cNvPicPr>
          <p:nvPr/>
        </p:nvPicPr>
        <p:blipFill>
          <a:blip r:embed="rId7" cstate="print"/>
          <a:stretch>
            <a:fillRect/>
          </a:stretch>
        </p:blipFill>
        <p:spPr>
          <a:xfrm>
            <a:off x="6084168" y="2204864"/>
            <a:ext cx="3059832" cy="2471152"/>
          </a:xfrm>
          <a:prstGeom prst="rect">
            <a:avLst/>
          </a:prstGeom>
        </p:spPr>
      </p:pic>
      <p:pic>
        <p:nvPicPr>
          <p:cNvPr id="10" name="Immagine 9" descr="ticino-0066.jpg"/>
          <p:cNvPicPr>
            <a:picLocks noChangeAspect="1"/>
          </p:cNvPicPr>
          <p:nvPr/>
        </p:nvPicPr>
        <p:blipFill>
          <a:blip r:embed="rId8" cstate="print"/>
          <a:stretch>
            <a:fillRect/>
          </a:stretch>
        </p:blipFill>
        <p:spPr>
          <a:xfrm>
            <a:off x="3275856" y="4653136"/>
            <a:ext cx="2857500" cy="2204864"/>
          </a:xfrm>
          <a:prstGeom prst="rect">
            <a:avLst/>
          </a:prstGeom>
        </p:spPr>
      </p:pic>
      <p:pic>
        <p:nvPicPr>
          <p:cNvPr id="11" name="Immagine 10" descr="Pavia_Ponte_Coperto.jpg"/>
          <p:cNvPicPr>
            <a:picLocks noChangeAspect="1"/>
          </p:cNvPicPr>
          <p:nvPr/>
        </p:nvPicPr>
        <p:blipFill>
          <a:blip r:embed="rId9" cstate="print"/>
          <a:stretch>
            <a:fillRect/>
          </a:stretch>
        </p:blipFill>
        <p:spPr>
          <a:xfrm>
            <a:off x="6084168" y="332656"/>
            <a:ext cx="3059832" cy="1872208"/>
          </a:xfrm>
          <a:prstGeom prst="rect">
            <a:avLst/>
          </a:prstGeom>
        </p:spPr>
      </p:pic>
      <p:pic>
        <p:nvPicPr>
          <p:cNvPr id="12" name="Immagine 11" descr="clip_image006_thumb[5].jpg"/>
          <p:cNvPicPr>
            <a:picLocks noChangeAspect="1"/>
          </p:cNvPicPr>
          <p:nvPr/>
        </p:nvPicPr>
        <p:blipFill>
          <a:blip r:embed="rId10" cstate="print"/>
          <a:stretch>
            <a:fillRect/>
          </a:stretch>
        </p:blipFill>
        <p:spPr>
          <a:xfrm>
            <a:off x="3131840" y="0"/>
            <a:ext cx="2952328" cy="2417036"/>
          </a:xfrm>
          <a:prstGeom prst="rect">
            <a:avLst/>
          </a:prstGeom>
        </p:spPr>
      </p:pic>
      <p:sp>
        <p:nvSpPr>
          <p:cNvPr id="13" name="CasellaDiTesto 12"/>
          <p:cNvSpPr txBox="1"/>
          <p:nvPr/>
        </p:nvSpPr>
        <p:spPr>
          <a:xfrm>
            <a:off x="1187624" y="404664"/>
            <a:ext cx="6912768" cy="1569660"/>
          </a:xfrm>
          <a:prstGeom prst="rect">
            <a:avLst/>
          </a:prstGeom>
          <a:solidFill>
            <a:schemeClr val="bg1">
              <a:alpha val="67000"/>
            </a:schemeClr>
          </a:solidFill>
        </p:spPr>
        <p:txBody>
          <a:bodyPr wrap="square" rtlCol="0">
            <a:spAutoFit/>
          </a:bodyPr>
          <a:lstStyle/>
          <a:p>
            <a:pPr algn="ctr"/>
            <a:r>
              <a:rPr lang="it-IT" sz="4800" dirty="0" smtClean="0">
                <a:solidFill>
                  <a:srgbClr val="FF0000"/>
                </a:solidFill>
              </a:rPr>
              <a:t>Il Ticino, dal passato al presente</a:t>
            </a:r>
            <a:endParaRPr lang="it-IT" sz="4800" dirty="0">
              <a:solidFill>
                <a:srgbClr val="FF0000"/>
              </a:solidFill>
            </a:endParaRPr>
          </a:p>
        </p:txBody>
      </p:sp>
      <p:sp>
        <p:nvSpPr>
          <p:cNvPr id="14" name="CasellaDiTesto 13"/>
          <p:cNvSpPr txBox="1"/>
          <p:nvPr/>
        </p:nvSpPr>
        <p:spPr>
          <a:xfrm>
            <a:off x="6119664" y="6273225"/>
            <a:ext cx="3024336" cy="584775"/>
          </a:xfrm>
          <a:prstGeom prst="rect">
            <a:avLst/>
          </a:prstGeom>
          <a:gradFill flip="none" rotWithShape="1">
            <a:gsLst>
              <a:gs pos="7100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r>
              <a:rPr lang="it-IT" sz="3200" dirty="0" smtClean="0"/>
              <a:t>Della seconda </a:t>
            </a:r>
            <a:r>
              <a:rPr lang="it-IT" sz="3200" dirty="0" err="1" smtClean="0"/>
              <a:t>bg</a:t>
            </a:r>
            <a:endParaRPr lang="it-IT" sz="32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stemma"/>
          <p:cNvPicPr>
            <a:picLocks noChangeAspect="1" noChangeArrowheads="1"/>
          </p:cNvPicPr>
          <p:nvPr/>
        </p:nvPicPr>
        <p:blipFill>
          <a:blip r:embed="rId2" cstate="print"/>
          <a:srcRect/>
          <a:stretch>
            <a:fillRect/>
          </a:stretch>
        </p:blipFill>
        <p:spPr bwMode="auto">
          <a:xfrm>
            <a:off x="323850" y="4797425"/>
            <a:ext cx="1709738" cy="1727200"/>
          </a:xfrm>
          <a:prstGeom prst="rect">
            <a:avLst/>
          </a:prstGeom>
          <a:noFill/>
          <a:ln w="9525">
            <a:noFill/>
            <a:miter lim="800000"/>
            <a:headEnd/>
            <a:tailEnd/>
          </a:ln>
        </p:spPr>
      </p:pic>
      <p:pic>
        <p:nvPicPr>
          <p:cNvPr id="25609" name="Picture 9" descr="276904_211307205588891_780203732_n"/>
          <p:cNvPicPr>
            <a:picLocks noChangeAspect="1" noChangeArrowheads="1"/>
          </p:cNvPicPr>
          <p:nvPr/>
        </p:nvPicPr>
        <p:blipFill>
          <a:blip r:embed="rId3" cstate="print"/>
          <a:srcRect/>
          <a:stretch>
            <a:fillRect/>
          </a:stretch>
        </p:blipFill>
        <p:spPr bwMode="auto">
          <a:xfrm>
            <a:off x="6227763" y="3500438"/>
            <a:ext cx="1944687" cy="1912937"/>
          </a:xfrm>
          <a:prstGeom prst="rect">
            <a:avLst/>
          </a:prstGeom>
          <a:noFill/>
          <a:ln w="9525">
            <a:noFill/>
            <a:miter lim="800000"/>
            <a:headEnd/>
            <a:tailEnd/>
          </a:ln>
        </p:spPr>
      </p:pic>
      <p:pic>
        <p:nvPicPr>
          <p:cNvPr id="25611" name="Picture 11" descr="4703585098_8220869d4a_o"/>
          <p:cNvPicPr>
            <a:picLocks noChangeAspect="1" noChangeArrowheads="1"/>
          </p:cNvPicPr>
          <p:nvPr/>
        </p:nvPicPr>
        <p:blipFill>
          <a:blip r:embed="rId4" cstate="print"/>
          <a:srcRect/>
          <a:stretch>
            <a:fillRect/>
          </a:stretch>
        </p:blipFill>
        <p:spPr bwMode="auto">
          <a:xfrm>
            <a:off x="468313" y="2060575"/>
            <a:ext cx="2154237" cy="2233613"/>
          </a:xfrm>
          <a:prstGeom prst="rect">
            <a:avLst/>
          </a:prstGeom>
          <a:noFill/>
          <a:ln w="9525">
            <a:noFill/>
            <a:miter lim="800000"/>
            <a:headEnd/>
            <a:tailEnd/>
          </a:ln>
        </p:spPr>
      </p:pic>
      <p:pic>
        <p:nvPicPr>
          <p:cNvPr id="25612" name="Picture 12" descr="logobarcela_small"/>
          <p:cNvPicPr>
            <a:picLocks noChangeAspect="1" noChangeArrowheads="1"/>
          </p:cNvPicPr>
          <p:nvPr/>
        </p:nvPicPr>
        <p:blipFill>
          <a:blip r:embed="rId5" cstate="print"/>
          <a:srcRect/>
          <a:stretch>
            <a:fillRect/>
          </a:stretch>
        </p:blipFill>
        <p:spPr bwMode="auto">
          <a:xfrm>
            <a:off x="3635375" y="3357563"/>
            <a:ext cx="1439863" cy="1270000"/>
          </a:xfrm>
          <a:prstGeom prst="rect">
            <a:avLst/>
          </a:prstGeom>
          <a:noFill/>
          <a:ln w="9525">
            <a:noFill/>
            <a:miter lim="800000"/>
            <a:headEnd/>
            <a:tailEnd/>
          </a:ln>
        </p:spPr>
      </p:pic>
      <p:pic>
        <p:nvPicPr>
          <p:cNvPr id="25613" name="Picture 13" descr="logo_motonautica"/>
          <p:cNvPicPr>
            <a:picLocks noChangeAspect="1" noChangeArrowheads="1"/>
          </p:cNvPicPr>
          <p:nvPr/>
        </p:nvPicPr>
        <p:blipFill>
          <a:blip r:embed="rId6" cstate="print"/>
          <a:srcRect/>
          <a:stretch>
            <a:fillRect/>
          </a:stretch>
        </p:blipFill>
        <p:spPr bwMode="auto">
          <a:xfrm>
            <a:off x="2700338" y="5516563"/>
            <a:ext cx="3848100" cy="1057275"/>
          </a:xfrm>
          <a:prstGeom prst="rect">
            <a:avLst/>
          </a:prstGeom>
          <a:noFill/>
          <a:ln w="9525">
            <a:noFill/>
            <a:miter lim="800000"/>
            <a:headEnd/>
            <a:tailEnd/>
          </a:ln>
        </p:spPr>
      </p:pic>
      <p:pic>
        <p:nvPicPr>
          <p:cNvPr id="25614" name="Picture 14" descr="9167_3_vogatori150"/>
          <p:cNvPicPr>
            <a:picLocks noChangeAspect="1" noChangeArrowheads="1"/>
          </p:cNvPicPr>
          <p:nvPr/>
        </p:nvPicPr>
        <p:blipFill>
          <a:blip r:embed="rId7" cstate="print"/>
          <a:srcRect/>
          <a:stretch>
            <a:fillRect/>
          </a:stretch>
        </p:blipFill>
        <p:spPr bwMode="auto">
          <a:xfrm>
            <a:off x="5003800" y="1557338"/>
            <a:ext cx="3671888" cy="1468437"/>
          </a:xfrm>
          <a:prstGeom prst="rect">
            <a:avLst/>
          </a:prstGeom>
          <a:noFill/>
          <a:ln w="9525">
            <a:noFill/>
            <a:miter lim="800000"/>
            <a:headEnd/>
            <a:tailEnd/>
          </a:ln>
        </p:spPr>
      </p:pic>
      <p:pic>
        <p:nvPicPr>
          <p:cNvPr id="25615" name="Picture 15" descr="10089320"/>
          <p:cNvPicPr>
            <a:picLocks noChangeAspect="1" noChangeArrowheads="1"/>
          </p:cNvPicPr>
          <p:nvPr/>
        </p:nvPicPr>
        <p:blipFill>
          <a:blip r:embed="rId8" cstate="print"/>
          <a:srcRect/>
          <a:stretch>
            <a:fillRect/>
          </a:stretch>
        </p:blipFill>
        <p:spPr bwMode="auto">
          <a:xfrm>
            <a:off x="6227763" y="5661025"/>
            <a:ext cx="2736850" cy="779463"/>
          </a:xfrm>
          <a:prstGeom prst="rect">
            <a:avLst/>
          </a:prstGeom>
          <a:noFill/>
          <a:ln w="9525">
            <a:noFill/>
            <a:miter lim="800000"/>
            <a:headEnd/>
            <a:tailEnd/>
          </a:ln>
        </p:spPr>
      </p:pic>
      <p:sp>
        <p:nvSpPr>
          <p:cNvPr id="4105" name="CasellaDiTesto 8"/>
          <p:cNvSpPr txBox="1">
            <a:spLocks noChangeArrowheads="1"/>
          </p:cNvSpPr>
          <p:nvPr/>
        </p:nvSpPr>
        <p:spPr bwMode="auto">
          <a:xfrm>
            <a:off x="1042988" y="260350"/>
            <a:ext cx="6913562" cy="831850"/>
          </a:xfrm>
          <a:prstGeom prst="rect">
            <a:avLst/>
          </a:prstGeom>
          <a:noFill/>
          <a:ln w="9525">
            <a:noFill/>
            <a:miter lim="800000"/>
            <a:headEnd/>
            <a:tailEnd/>
          </a:ln>
        </p:spPr>
        <p:txBody>
          <a:bodyPr>
            <a:spAutoFit/>
          </a:bodyPr>
          <a:lstStyle/>
          <a:p>
            <a:r>
              <a:rPr lang="it-IT" sz="4800">
                <a:latin typeface="Brush Script MT" pitchFamily="66" charset="0"/>
              </a:rPr>
              <a:t>Le 7 società del palio del Ticino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additive="base">
                                        <p:cTn id="7" dur="2000" fill="hold"/>
                                        <p:tgtEl>
                                          <p:spTgt spid="25609"/>
                                        </p:tgtEl>
                                        <p:attrNameLst>
                                          <p:attrName>ppt_x</p:attrName>
                                        </p:attrNameLst>
                                      </p:cBhvr>
                                      <p:tavLst>
                                        <p:tav tm="0">
                                          <p:val>
                                            <p:strVal val="0-#ppt_w/2"/>
                                          </p:val>
                                        </p:tav>
                                        <p:tav tm="100000">
                                          <p:val>
                                            <p:strVal val="#ppt_x"/>
                                          </p:val>
                                        </p:tav>
                                      </p:tavLst>
                                    </p:anim>
                                    <p:anim calcmode="lin" valueType="num">
                                      <p:cBhvr additive="base">
                                        <p:cTn id="8" dur="2000" fill="hold"/>
                                        <p:tgtEl>
                                          <p:spTgt spid="2560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ntr" presetSubtype="16" fill="hold" nodeType="after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circle(in)">
                                      <p:cBhvr>
                                        <p:cTn id="12" dur="2000"/>
                                        <p:tgtEl>
                                          <p:spTgt spid="25612"/>
                                        </p:tgtEl>
                                      </p:cBhvr>
                                    </p:animEffect>
                                  </p:childTnLst>
                                </p:cTn>
                              </p:par>
                            </p:childTnLst>
                          </p:cTn>
                        </p:par>
                        <p:par>
                          <p:cTn id="13" fill="hold">
                            <p:stCondLst>
                              <p:cond delay="4000"/>
                            </p:stCondLst>
                            <p:childTnLst>
                              <p:par>
                                <p:cTn id="14" presetID="13" presetClass="entr" presetSubtype="16" fill="hold" nodeType="afterEffect">
                                  <p:stCondLst>
                                    <p:cond delay="0"/>
                                  </p:stCondLst>
                                  <p:childTnLst>
                                    <p:set>
                                      <p:cBhvr>
                                        <p:cTn id="15" dur="1" fill="hold">
                                          <p:stCondLst>
                                            <p:cond delay="0"/>
                                          </p:stCondLst>
                                        </p:cTn>
                                        <p:tgtEl>
                                          <p:spTgt spid="25611"/>
                                        </p:tgtEl>
                                        <p:attrNameLst>
                                          <p:attrName>style.visibility</p:attrName>
                                        </p:attrNameLst>
                                      </p:cBhvr>
                                      <p:to>
                                        <p:strVal val="visible"/>
                                      </p:to>
                                    </p:set>
                                    <p:animEffect transition="in" filter="plus(in)">
                                      <p:cBhvr>
                                        <p:cTn id="16" dur="2000"/>
                                        <p:tgtEl>
                                          <p:spTgt spid="25611"/>
                                        </p:tgtEl>
                                      </p:cBhvr>
                                    </p:animEffect>
                                  </p:childTnLst>
                                </p:cTn>
                              </p:par>
                            </p:childTnLst>
                          </p:cTn>
                        </p:par>
                        <p:par>
                          <p:cTn id="17" fill="hold">
                            <p:stCondLst>
                              <p:cond delay="6000"/>
                            </p:stCondLst>
                            <p:childTnLst>
                              <p:par>
                                <p:cTn id="18" presetID="20" presetClass="entr" presetSubtype="0" fill="hold" nodeType="afterEffect">
                                  <p:stCondLst>
                                    <p:cond delay="0"/>
                                  </p:stCondLst>
                                  <p:childTnLst>
                                    <p:set>
                                      <p:cBhvr>
                                        <p:cTn id="19" dur="1" fill="hold">
                                          <p:stCondLst>
                                            <p:cond delay="0"/>
                                          </p:stCondLst>
                                        </p:cTn>
                                        <p:tgtEl>
                                          <p:spTgt spid="25614"/>
                                        </p:tgtEl>
                                        <p:attrNameLst>
                                          <p:attrName>style.visibility</p:attrName>
                                        </p:attrNameLst>
                                      </p:cBhvr>
                                      <p:to>
                                        <p:strVal val="visible"/>
                                      </p:to>
                                    </p:set>
                                    <p:animEffect transition="in" filter="wedge">
                                      <p:cBhvr>
                                        <p:cTn id="20" dur="2000"/>
                                        <p:tgtEl>
                                          <p:spTgt spid="25614"/>
                                        </p:tgtEl>
                                      </p:cBhvr>
                                    </p:animEffect>
                                  </p:childTnLst>
                                </p:cTn>
                              </p:par>
                            </p:childTnLst>
                          </p:cTn>
                        </p:par>
                        <p:par>
                          <p:cTn id="21" fill="hold">
                            <p:stCondLst>
                              <p:cond delay="8000"/>
                            </p:stCondLst>
                            <p:childTnLst>
                              <p:par>
                                <p:cTn id="22" presetID="3" presetClass="entr" presetSubtype="10" fill="hold" nodeType="afterEffect">
                                  <p:stCondLst>
                                    <p:cond delay="0"/>
                                  </p:stCondLst>
                                  <p:childTnLst>
                                    <p:set>
                                      <p:cBhvr>
                                        <p:cTn id="23" dur="1" fill="hold">
                                          <p:stCondLst>
                                            <p:cond delay="0"/>
                                          </p:stCondLst>
                                        </p:cTn>
                                        <p:tgtEl>
                                          <p:spTgt spid="25607"/>
                                        </p:tgtEl>
                                        <p:attrNameLst>
                                          <p:attrName>style.visibility</p:attrName>
                                        </p:attrNameLst>
                                      </p:cBhvr>
                                      <p:to>
                                        <p:strVal val="visible"/>
                                      </p:to>
                                    </p:set>
                                    <p:animEffect transition="in" filter="blinds(horizontal)">
                                      <p:cBhvr>
                                        <p:cTn id="24" dur="2000"/>
                                        <p:tgtEl>
                                          <p:spTgt spid="25607"/>
                                        </p:tgtEl>
                                      </p:cBhvr>
                                    </p:animEffect>
                                  </p:childTnLst>
                                </p:cTn>
                              </p:par>
                            </p:childTnLst>
                          </p:cTn>
                        </p:par>
                        <p:par>
                          <p:cTn id="25" fill="hold">
                            <p:stCondLst>
                              <p:cond delay="10000"/>
                            </p:stCondLst>
                            <p:childTnLst>
                              <p:par>
                                <p:cTn id="26" presetID="10" presetClass="entr" presetSubtype="0" fill="hold" nodeType="afterEffect">
                                  <p:stCondLst>
                                    <p:cond delay="0"/>
                                  </p:stCondLst>
                                  <p:childTnLst>
                                    <p:set>
                                      <p:cBhvr>
                                        <p:cTn id="27" dur="1" fill="hold">
                                          <p:stCondLst>
                                            <p:cond delay="0"/>
                                          </p:stCondLst>
                                        </p:cTn>
                                        <p:tgtEl>
                                          <p:spTgt spid="25613"/>
                                        </p:tgtEl>
                                        <p:attrNameLst>
                                          <p:attrName>style.visibility</p:attrName>
                                        </p:attrNameLst>
                                      </p:cBhvr>
                                      <p:to>
                                        <p:strVal val="visible"/>
                                      </p:to>
                                    </p:set>
                                    <p:animEffect transition="in" filter="fade">
                                      <p:cBhvr>
                                        <p:cTn id="28" dur="2000"/>
                                        <p:tgtEl>
                                          <p:spTgt spid="25613"/>
                                        </p:tgtEl>
                                      </p:cBhvr>
                                    </p:animEffect>
                                  </p:childTnLst>
                                </p:cTn>
                              </p:par>
                            </p:childTnLst>
                          </p:cTn>
                        </p:par>
                        <p:par>
                          <p:cTn id="29" fill="hold">
                            <p:stCondLst>
                              <p:cond delay="12000"/>
                            </p:stCondLst>
                            <p:childTnLst>
                              <p:par>
                                <p:cTn id="30" presetID="21" presetClass="entr" presetSubtype="8" fill="hold" nodeType="afterEffect">
                                  <p:stCondLst>
                                    <p:cond delay="0"/>
                                  </p:stCondLst>
                                  <p:childTnLst>
                                    <p:set>
                                      <p:cBhvr>
                                        <p:cTn id="31" dur="1" fill="hold">
                                          <p:stCondLst>
                                            <p:cond delay="0"/>
                                          </p:stCondLst>
                                        </p:cTn>
                                        <p:tgtEl>
                                          <p:spTgt spid="25615"/>
                                        </p:tgtEl>
                                        <p:attrNameLst>
                                          <p:attrName>style.visibility</p:attrName>
                                        </p:attrNameLst>
                                      </p:cBhvr>
                                      <p:to>
                                        <p:strVal val="visible"/>
                                      </p:to>
                                    </p:set>
                                    <p:animEffect transition="in" filter="wheel(8)">
                                      <p:cBhvr>
                                        <p:cTn id="32" dur="20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ChangeAspect="1"/>
          </p:cNvGrpSpPr>
          <p:nvPr/>
        </p:nvGrpSpPr>
        <p:grpSpPr bwMode="auto">
          <a:xfrm flipH="1">
            <a:off x="0" y="0"/>
            <a:ext cx="9144000" cy="6858000"/>
            <a:chOff x="0" y="0"/>
            <a:chExt cx="5761" cy="4320"/>
          </a:xfrm>
        </p:grpSpPr>
        <p:sp>
          <p:nvSpPr>
            <p:cNvPr id="6149" name="AutoShape 8"/>
            <p:cNvSpPr>
              <a:spLocks noChangeAspect="1" noChangeArrowheads="1" noTextEdit="1"/>
            </p:cNvSpPr>
            <p:nvPr/>
          </p:nvSpPr>
          <p:spPr bwMode="auto">
            <a:xfrm>
              <a:off x="0" y="0"/>
              <a:ext cx="5761" cy="4320"/>
            </a:xfrm>
            <a:prstGeom prst="rect">
              <a:avLst/>
            </a:prstGeom>
            <a:noFill/>
            <a:ln w="9525">
              <a:noFill/>
              <a:miter lim="800000"/>
              <a:headEnd/>
              <a:tailEnd/>
            </a:ln>
          </p:spPr>
          <p:txBody>
            <a:bodyPr/>
            <a:lstStyle/>
            <a:p>
              <a:endParaRPr lang="it-IT"/>
            </a:p>
          </p:txBody>
        </p:sp>
        <p:pic>
          <p:nvPicPr>
            <p:cNvPr id="6150" name="Picture 10"/>
            <p:cNvPicPr>
              <a:picLocks noChangeAspect="1" noChangeArrowheads="1"/>
            </p:cNvPicPr>
            <p:nvPr/>
          </p:nvPicPr>
          <p:blipFill>
            <a:blip r:embed="rId2" cstate="print"/>
            <a:srcRect/>
            <a:stretch>
              <a:fillRect/>
            </a:stretch>
          </p:blipFill>
          <p:spPr bwMode="auto">
            <a:xfrm>
              <a:off x="0" y="0"/>
              <a:ext cx="5761" cy="4320"/>
            </a:xfrm>
            <a:prstGeom prst="rect">
              <a:avLst/>
            </a:prstGeom>
            <a:noFill/>
            <a:ln w="9525">
              <a:noFill/>
              <a:miter lim="800000"/>
              <a:headEnd/>
              <a:tailEnd/>
            </a:ln>
          </p:spPr>
        </p:pic>
        <p:sp>
          <p:nvSpPr>
            <p:cNvPr id="6151" name="Rectangle 11"/>
            <p:cNvSpPr>
              <a:spLocks noChangeArrowheads="1"/>
            </p:cNvSpPr>
            <p:nvPr/>
          </p:nvSpPr>
          <p:spPr bwMode="auto">
            <a:xfrm>
              <a:off x="0" y="0"/>
              <a:ext cx="5761" cy="4320"/>
            </a:xfrm>
            <a:prstGeom prst="rect">
              <a:avLst/>
            </a:prstGeom>
            <a:noFill/>
            <a:ln w="9525">
              <a:noFill/>
              <a:miter lim="800000"/>
              <a:headEnd/>
              <a:tailEnd/>
            </a:ln>
          </p:spPr>
          <p:txBody>
            <a:bodyPr/>
            <a:lstStyle/>
            <a:p>
              <a:endParaRPr lang="it-IT"/>
            </a:p>
          </p:txBody>
        </p:sp>
      </p:grpSp>
      <p:sp>
        <p:nvSpPr>
          <p:cNvPr id="8" name="Titolo 7"/>
          <p:cNvSpPr>
            <a:spLocks noGrp="1"/>
          </p:cNvSpPr>
          <p:nvPr>
            <p:ph type="title"/>
          </p:nvPr>
        </p:nvSpPr>
        <p:spPr>
          <a:xfrm>
            <a:off x="539750" y="260350"/>
            <a:ext cx="7777163" cy="1138238"/>
          </a:xfrm>
        </p:spPr>
        <p:txBody>
          <a:bodyPr/>
          <a:lstStyle/>
          <a:p>
            <a:pPr>
              <a:defRPr/>
            </a:pPr>
            <a:r>
              <a:rPr lang="it-IT" sz="5400" b="1" dirty="0" smtClean="0">
                <a:solidFill>
                  <a:srgbClr val="00B050"/>
                </a:solidFill>
                <a:effectLst>
                  <a:outerShdw blurRad="38100" dist="38100" dir="2700000" algn="tl">
                    <a:srgbClr val="000000">
                      <a:alpha val="43137"/>
                    </a:srgbClr>
                  </a:outerShdw>
                </a:effectLst>
                <a:latin typeface="Comic Sans MS" pitchFamily="66" charset="0"/>
              </a:rPr>
              <a:t>Canottieri Ticino</a:t>
            </a:r>
            <a:endParaRPr lang="it-IT" sz="5400" b="1" dirty="0">
              <a:solidFill>
                <a:srgbClr val="00B050"/>
              </a:solidFill>
              <a:effectLst>
                <a:outerShdw blurRad="38100" dist="38100" dir="2700000" algn="tl">
                  <a:srgbClr val="000000">
                    <a:alpha val="43137"/>
                  </a:srgbClr>
                </a:outerShdw>
              </a:effectLst>
              <a:latin typeface="Comic Sans MS" pitchFamily="66" charset="0"/>
            </a:endParaRPr>
          </a:p>
        </p:txBody>
      </p:sp>
      <p:sp>
        <p:nvSpPr>
          <p:cNvPr id="6148" name="Segnaposto contenuto 8"/>
          <p:cNvSpPr>
            <a:spLocks noGrp="1"/>
          </p:cNvSpPr>
          <p:nvPr>
            <p:ph idx="1"/>
          </p:nvPr>
        </p:nvSpPr>
        <p:spPr>
          <a:xfrm>
            <a:off x="457200" y="1600200"/>
            <a:ext cx="8291513" cy="4525963"/>
          </a:xfrm>
        </p:spPr>
        <p:txBody>
          <a:bodyPr/>
          <a:lstStyle/>
          <a:p>
            <a:pPr>
              <a:buFontTx/>
              <a:buNone/>
            </a:pPr>
            <a:r>
              <a:rPr lang="it-IT" b="1" dirty="0" smtClean="0">
                <a:solidFill>
                  <a:schemeClr val="bg1"/>
                </a:solidFill>
                <a:latin typeface="Times New Roman" pitchFamily="18" charset="0"/>
                <a:cs typeface="Times New Roman" pitchFamily="18" charset="0"/>
              </a:rPr>
              <a:t>La Canottieri Ticino  è la più antica società remiera di Pavia.</a:t>
            </a:r>
          </a:p>
          <a:p>
            <a:pPr>
              <a:buFontTx/>
              <a:buNone/>
            </a:pPr>
            <a:r>
              <a:rPr lang="it-IT" b="1" dirty="0" smtClean="0">
                <a:solidFill>
                  <a:schemeClr val="bg1"/>
                </a:solidFill>
                <a:latin typeface="Times New Roman" pitchFamily="18" charset="0"/>
                <a:cs typeface="Times New Roman" pitchFamily="18" charset="0"/>
              </a:rPr>
              <a:t> Nata nel 1873 in Borgo Basso, si trasferisce poi sul </a:t>
            </a:r>
            <a:r>
              <a:rPr lang="it-IT" b="1" dirty="0" err="1" smtClean="0">
                <a:solidFill>
                  <a:schemeClr val="bg1"/>
                </a:solidFill>
                <a:latin typeface="Times New Roman" pitchFamily="18" charset="0"/>
                <a:cs typeface="Times New Roman" pitchFamily="18" charset="0"/>
              </a:rPr>
              <a:t>Lungoticino</a:t>
            </a:r>
            <a:r>
              <a:rPr lang="it-IT" b="1" dirty="0" smtClean="0">
                <a:solidFill>
                  <a:schemeClr val="bg1"/>
                </a:solidFill>
                <a:latin typeface="Times New Roman" pitchFamily="18" charset="0"/>
                <a:cs typeface="Times New Roman" pitchFamily="18" charset="0"/>
              </a:rPr>
              <a:t> Sforza. </a:t>
            </a:r>
          </a:p>
          <a:p>
            <a:pPr>
              <a:buFontTx/>
              <a:buNone/>
            </a:pPr>
            <a:r>
              <a:rPr lang="it-IT" b="1" dirty="0" smtClean="0">
                <a:solidFill>
                  <a:schemeClr val="bg1"/>
                </a:solidFill>
                <a:latin typeface="Times New Roman" pitchFamily="18" charset="0"/>
                <a:cs typeface="Times New Roman" pitchFamily="18" charset="0"/>
              </a:rPr>
              <a:t>La sede attuale si trova a monte rispetto alla città, sulla riva destra del fiume.</a:t>
            </a:r>
          </a:p>
          <a:p>
            <a:pPr>
              <a:buFontTx/>
              <a:buNone/>
            </a:pPr>
            <a:endParaRPr lang="it-IT" sz="2000" dirty="0" smtClean="0">
              <a:solidFill>
                <a:schemeClr val="bg1"/>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C.U.S. Pavia</a:t>
            </a:r>
            <a:endParaRPr lang="it-IT" dirty="0"/>
          </a:p>
        </p:txBody>
      </p:sp>
      <p:sp>
        <p:nvSpPr>
          <p:cNvPr id="3" name="Segnaposto contenuto 2"/>
          <p:cNvSpPr>
            <a:spLocks noGrp="1"/>
          </p:cNvSpPr>
          <p:nvPr>
            <p:ph idx="1"/>
          </p:nvPr>
        </p:nvSpPr>
        <p:spPr>
          <a:xfrm>
            <a:off x="467544" y="1628800"/>
            <a:ext cx="8229600" cy="4525963"/>
          </a:xfrm>
          <a:solidFill>
            <a:schemeClr val="accent5">
              <a:lumMod val="20000"/>
              <a:lumOff val="80000"/>
            </a:schemeClr>
          </a:solidFill>
        </p:spPr>
        <p:txBody>
          <a:bodyPr/>
          <a:lstStyle/>
          <a:p>
            <a:pPr>
              <a:buNone/>
            </a:pPr>
            <a:r>
              <a:rPr lang="it-IT" dirty="0" smtClean="0">
                <a:solidFill>
                  <a:srgbClr val="FF0000"/>
                </a:solidFill>
              </a:rPr>
              <a:t>C</a:t>
            </a:r>
            <a:r>
              <a:rPr lang="it-IT" dirty="0" smtClean="0"/>
              <a:t>entro</a:t>
            </a:r>
          </a:p>
          <a:p>
            <a:pPr>
              <a:buNone/>
            </a:pPr>
            <a:r>
              <a:rPr lang="it-IT" dirty="0" smtClean="0">
                <a:solidFill>
                  <a:srgbClr val="FF0000"/>
                </a:solidFill>
              </a:rPr>
              <a:t>U</a:t>
            </a:r>
            <a:r>
              <a:rPr lang="it-IT" dirty="0" smtClean="0"/>
              <a:t>niversitario</a:t>
            </a:r>
          </a:p>
          <a:p>
            <a:pPr>
              <a:buNone/>
            </a:pPr>
            <a:r>
              <a:rPr lang="it-IT" dirty="0" smtClean="0">
                <a:solidFill>
                  <a:srgbClr val="FF0000"/>
                </a:solidFill>
              </a:rPr>
              <a:t>S</a:t>
            </a:r>
            <a:r>
              <a:rPr lang="it-IT" dirty="0" smtClean="0"/>
              <a:t>portivo</a:t>
            </a:r>
          </a:p>
          <a:p>
            <a:pPr algn="ctr">
              <a:buNone/>
            </a:pPr>
            <a:r>
              <a:rPr lang="it-IT" dirty="0" smtClean="0">
                <a:solidFill>
                  <a:schemeClr val="accent5">
                    <a:lumMod val="75000"/>
                  </a:schemeClr>
                </a:solidFill>
              </a:rPr>
              <a:t>sul Ticino offre</a:t>
            </a:r>
          </a:p>
          <a:p>
            <a:pPr algn="ctr">
              <a:buNone/>
            </a:pPr>
            <a:r>
              <a:rPr lang="it-IT" dirty="0" smtClean="0">
                <a:solidFill>
                  <a:schemeClr val="accent5">
                    <a:lumMod val="75000"/>
                  </a:schemeClr>
                </a:solidFill>
              </a:rPr>
              <a:t>CANOA </a:t>
            </a:r>
          </a:p>
          <a:p>
            <a:pPr algn="ctr">
              <a:buNone/>
            </a:pPr>
            <a:r>
              <a:rPr lang="it-IT" dirty="0" smtClean="0">
                <a:solidFill>
                  <a:schemeClr val="accent5">
                    <a:lumMod val="75000"/>
                  </a:schemeClr>
                </a:solidFill>
              </a:rPr>
              <a:t>CANOTTAGGIO</a:t>
            </a:r>
          </a:p>
          <a:p>
            <a:pPr algn="ctr">
              <a:buNone/>
            </a:pPr>
            <a:r>
              <a:rPr lang="it-IT" dirty="0" smtClean="0">
                <a:solidFill>
                  <a:schemeClr val="accent5">
                    <a:lumMod val="75000"/>
                  </a:schemeClr>
                </a:solidFill>
              </a:rPr>
              <a:t>CORSI ESTIVI</a:t>
            </a:r>
          </a:p>
          <a:p>
            <a:pPr algn="ctr">
              <a:buNone/>
            </a:pPr>
            <a:endParaRPr lang="it-IT" dirty="0" smtClean="0"/>
          </a:p>
          <a:p>
            <a:pPr algn="ctr">
              <a:buNone/>
            </a:pPr>
            <a:endParaRPr lang="it-IT" dirty="0" smtClean="0"/>
          </a:p>
          <a:p>
            <a:pPr>
              <a:buNone/>
            </a:pPr>
            <a:endParaRPr lang="it-IT" dirty="0" smtClean="0"/>
          </a:p>
          <a:p>
            <a:pPr>
              <a:buNone/>
            </a:pPr>
            <a:endParaRPr lang="it-IT" dirty="0"/>
          </a:p>
        </p:txBody>
      </p:sp>
      <p:pic>
        <p:nvPicPr>
          <p:cNvPr id="5" name="Picture 9" descr="276904_211307205588891_780203732_n"/>
          <p:cNvPicPr>
            <a:picLocks noChangeAspect="1" noChangeArrowheads="1"/>
          </p:cNvPicPr>
          <p:nvPr/>
        </p:nvPicPr>
        <p:blipFill>
          <a:blip r:embed="rId2" cstate="print"/>
          <a:srcRect/>
          <a:stretch>
            <a:fillRect/>
          </a:stretch>
        </p:blipFill>
        <p:spPr bwMode="auto">
          <a:xfrm>
            <a:off x="6300192" y="1700808"/>
            <a:ext cx="1944687" cy="1912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dirty="0" smtClean="0"/>
              <a:t>La regata </a:t>
            </a:r>
            <a:r>
              <a:rPr lang="it-IT" dirty="0" err="1" smtClean="0"/>
              <a:t>Pavia-Pisa</a:t>
            </a:r>
            <a:endParaRPr lang="it-IT" dirty="0" smtClean="0"/>
          </a:p>
        </p:txBody>
      </p:sp>
      <p:pic>
        <p:nvPicPr>
          <p:cNvPr id="7171" name="Immagine 2" descr="10196_3_canottaggio150.jpg"/>
          <p:cNvPicPr>
            <a:picLocks noChangeAspect="1"/>
          </p:cNvPicPr>
          <p:nvPr/>
        </p:nvPicPr>
        <p:blipFill>
          <a:blip r:embed="rId2" cstate="print"/>
          <a:srcRect/>
          <a:stretch>
            <a:fillRect/>
          </a:stretch>
        </p:blipFill>
        <p:spPr bwMode="auto">
          <a:xfrm>
            <a:off x="4139952" y="1484784"/>
            <a:ext cx="4364709" cy="28979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11560" y="1556792"/>
            <a:ext cx="2897988" cy="4680520"/>
          </a:xfrm>
          <a:prstGeom prst="rect">
            <a:avLst/>
          </a:prstGeom>
          <a:noFill/>
          <a:ln w="9525">
            <a:noFill/>
            <a:miter lim="800000"/>
            <a:headEnd/>
            <a:tailEnd/>
          </a:ln>
        </p:spPr>
      </p:pic>
      <p:sp>
        <p:nvSpPr>
          <p:cNvPr id="5" name="CasellaDiTesto 4"/>
          <p:cNvSpPr txBox="1"/>
          <p:nvPr/>
        </p:nvSpPr>
        <p:spPr>
          <a:xfrm>
            <a:off x="4067944" y="4653136"/>
            <a:ext cx="4217179" cy="923330"/>
          </a:xfrm>
          <a:prstGeom prst="rect">
            <a:avLst/>
          </a:prstGeom>
          <a:solidFill>
            <a:schemeClr val="accent5">
              <a:lumMod val="40000"/>
              <a:lumOff val="60000"/>
            </a:schemeClr>
          </a:solidFill>
          <a:ln w="57150">
            <a:solidFill>
              <a:schemeClr val="accent1">
                <a:lumMod val="50000"/>
              </a:schemeClr>
            </a:solidFill>
          </a:ln>
        </p:spPr>
        <p:txBody>
          <a:bodyPr wrap="square" rtlCol="0">
            <a:spAutoFit/>
          </a:bodyPr>
          <a:lstStyle/>
          <a:p>
            <a:pPr algn="ctr"/>
            <a:r>
              <a:rPr lang="it-IT" dirty="0" smtClean="0"/>
              <a:t>Le vittorie: </a:t>
            </a:r>
          </a:p>
          <a:p>
            <a:r>
              <a:rPr lang="it-IT" dirty="0" smtClean="0"/>
              <a:t>Pavia: 30 ( 16 sul Ticino, 14 sull’Arno).</a:t>
            </a:r>
          </a:p>
          <a:p>
            <a:r>
              <a:rPr lang="it-IT" dirty="0" smtClean="0"/>
              <a:t>Pisa: 18 ( 10 sull’Arno, 8 sul Ticino)</a:t>
            </a:r>
            <a:endParaRPr lang="it-IT" dirty="0"/>
          </a:p>
        </p:txBody>
      </p:sp>
    </p:spTree>
  </p:cSld>
  <p:clrMapOvr>
    <a:masterClrMapping/>
  </p:clrMapOvr>
  <p:transition>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3" y="404813"/>
            <a:ext cx="7715250" cy="863600"/>
          </a:xfrm>
          <a:solidFill>
            <a:schemeClr val="accent2">
              <a:lumMod val="60000"/>
              <a:lumOff val="40000"/>
            </a:schemeClr>
          </a:solidFill>
        </p:spPr>
        <p:txBody>
          <a:bodyPr/>
          <a:lstStyle/>
          <a:p>
            <a:pPr>
              <a:defRPr/>
            </a:pPr>
            <a:r>
              <a:rPr lang="it-IT" dirty="0" smtClean="0">
                <a:solidFill>
                  <a:schemeClr val="bg1"/>
                </a:solidFill>
              </a:rPr>
              <a:t>La nostra classe al CUS</a:t>
            </a:r>
            <a:endParaRPr lang="it-IT" dirty="0">
              <a:solidFill>
                <a:schemeClr val="bg1"/>
              </a:solidFill>
            </a:endParaRPr>
          </a:p>
        </p:txBody>
      </p:sp>
      <p:pic>
        <p:nvPicPr>
          <p:cNvPr id="8195" name="Immagine 2" descr="100_1149.JPG"/>
          <p:cNvPicPr>
            <a:picLocks noChangeAspect="1"/>
          </p:cNvPicPr>
          <p:nvPr/>
        </p:nvPicPr>
        <p:blipFill>
          <a:blip r:embed="rId2" cstate="print"/>
          <a:srcRect/>
          <a:stretch>
            <a:fillRect/>
          </a:stretch>
        </p:blipFill>
        <p:spPr bwMode="auto">
          <a:xfrm>
            <a:off x="5004048" y="1700808"/>
            <a:ext cx="3055871" cy="2291904"/>
          </a:xfrm>
          <a:prstGeom prst="rect">
            <a:avLst/>
          </a:prstGeom>
          <a:noFill/>
          <a:ln w="9525">
            <a:noFill/>
            <a:miter lim="800000"/>
            <a:headEnd/>
            <a:tailEnd/>
          </a:ln>
        </p:spPr>
      </p:pic>
      <p:pic>
        <p:nvPicPr>
          <p:cNvPr id="6" name="Immagine 5" descr="100_1160.JPG"/>
          <p:cNvPicPr>
            <a:picLocks noChangeAspect="1"/>
          </p:cNvPicPr>
          <p:nvPr/>
        </p:nvPicPr>
        <p:blipFill>
          <a:blip r:embed="rId3" cstate="print"/>
          <a:stretch>
            <a:fillRect/>
          </a:stretch>
        </p:blipFill>
        <p:spPr>
          <a:xfrm>
            <a:off x="2987824" y="4427122"/>
            <a:ext cx="3241171" cy="2430878"/>
          </a:xfrm>
          <a:prstGeom prst="rect">
            <a:avLst/>
          </a:prstGeom>
        </p:spPr>
      </p:pic>
      <p:pic>
        <p:nvPicPr>
          <p:cNvPr id="7" name="Immagine 6" descr="100_1147.JPG"/>
          <p:cNvPicPr>
            <a:picLocks noChangeAspect="1"/>
          </p:cNvPicPr>
          <p:nvPr/>
        </p:nvPicPr>
        <p:blipFill>
          <a:blip r:embed="rId4" cstate="print"/>
          <a:stretch>
            <a:fillRect/>
          </a:stretch>
        </p:blipFill>
        <p:spPr>
          <a:xfrm>
            <a:off x="971600" y="1700808"/>
            <a:ext cx="3168352" cy="2376264"/>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4" descr="100_1154.JPG"/>
          <p:cNvPicPr>
            <a:picLocks noChangeAspect="1"/>
          </p:cNvPicPr>
          <p:nvPr/>
        </p:nvPicPr>
        <p:blipFill>
          <a:blip r:embed="rId2" cstate="print"/>
          <a:srcRect/>
          <a:stretch>
            <a:fillRect/>
          </a:stretch>
        </p:blipFill>
        <p:spPr bwMode="auto">
          <a:xfrm>
            <a:off x="0" y="0"/>
            <a:ext cx="9144000" cy="6880716"/>
          </a:xfrm>
          <a:prstGeom prst="rect">
            <a:avLst/>
          </a:prstGeom>
          <a:noFill/>
          <a:ln w="9525">
            <a:noFill/>
            <a:miter lim="800000"/>
            <a:headEnd/>
            <a:tailEnd/>
          </a:ln>
        </p:spPr>
      </p:pic>
      <p:sp>
        <p:nvSpPr>
          <p:cNvPr id="9218" name="Titolo 1"/>
          <p:cNvSpPr>
            <a:spLocks noGrp="1"/>
          </p:cNvSpPr>
          <p:nvPr>
            <p:ph type="title"/>
          </p:nvPr>
        </p:nvSpPr>
        <p:spPr>
          <a:xfrm>
            <a:off x="457200" y="260648"/>
            <a:ext cx="8219256" cy="1080120"/>
          </a:xfrm>
          <a:solidFill>
            <a:schemeClr val="accent6">
              <a:lumMod val="60000"/>
              <a:lumOff val="40000"/>
            </a:schemeClr>
          </a:solidFill>
          <a:ln>
            <a:solidFill>
              <a:schemeClr val="accent4">
                <a:lumMod val="60000"/>
                <a:lumOff val="40000"/>
              </a:schemeClr>
            </a:solidFill>
          </a:ln>
        </p:spPr>
        <p:txBody>
          <a:bodyPr>
            <a:normAutofit/>
          </a:bodyPr>
          <a:lstStyle/>
          <a:p>
            <a:r>
              <a:rPr lang="it-IT" sz="3200" dirty="0" smtClean="0">
                <a:latin typeface="Brush Script MT" pitchFamily="66" charset="0"/>
              </a:rPr>
              <a:t>Foto di gruppo </a:t>
            </a:r>
            <a:br>
              <a:rPr lang="it-IT" sz="3200" dirty="0" smtClean="0">
                <a:latin typeface="Brush Script MT" pitchFamily="66" charset="0"/>
              </a:rPr>
            </a:br>
            <a:r>
              <a:rPr lang="it-IT" sz="3200" dirty="0" smtClean="0">
                <a:latin typeface="Brush Script MT" pitchFamily="66" charset="0"/>
              </a:rPr>
              <a:t>con il Presidente Cesare Dacarro e Daniele Bronzini</a:t>
            </a: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ttangolo 2"/>
          <p:cNvSpPr/>
          <p:nvPr/>
        </p:nvSpPr>
        <p:spPr>
          <a:xfrm>
            <a:off x="3059832" y="0"/>
            <a:ext cx="5472608" cy="6986528"/>
          </a:xfrm>
          <a:prstGeom prst="rect">
            <a:avLst/>
          </a:prstGeom>
        </p:spPr>
        <p:txBody>
          <a:bodyPr wrap="square" numCol="2">
            <a:spAutoFit/>
          </a:bodyPr>
          <a:lstStyle/>
          <a:p>
            <a:pPr algn="ctr"/>
            <a:r>
              <a:rPr lang="it-IT" sz="1600" b="1" dirty="0" smtClean="0">
                <a:solidFill>
                  <a:schemeClr val="bg1"/>
                </a:solidFill>
                <a:latin typeface="Times New Roman" pitchFamily="18" charset="0"/>
                <a:cs typeface="Times New Roman" pitchFamily="18" charset="0"/>
              </a:rPr>
              <a:t>Hanno partecipato:</a:t>
            </a:r>
          </a:p>
          <a:p>
            <a:pPr algn="ctr"/>
            <a:r>
              <a:rPr lang="it-IT" sz="1600" b="1" dirty="0" smtClean="0">
                <a:solidFill>
                  <a:schemeClr val="bg1"/>
                </a:solidFill>
                <a:latin typeface="Times New Roman" pitchFamily="18" charset="0"/>
                <a:cs typeface="Times New Roman" pitchFamily="18" charset="0"/>
              </a:rPr>
              <a:t>Alessandro Tosco</a:t>
            </a:r>
          </a:p>
          <a:p>
            <a:pPr algn="ctr"/>
            <a:r>
              <a:rPr lang="it-IT" sz="1600" b="1" dirty="0" smtClean="0">
                <a:solidFill>
                  <a:schemeClr val="bg1"/>
                </a:solidFill>
                <a:latin typeface="Times New Roman" pitchFamily="18" charset="0"/>
                <a:cs typeface="Times New Roman" pitchFamily="18" charset="0"/>
              </a:rPr>
              <a:t>Alessandro </a:t>
            </a:r>
            <a:r>
              <a:rPr lang="it-IT" sz="1600" b="1" dirty="0" err="1" smtClean="0">
                <a:solidFill>
                  <a:schemeClr val="bg1"/>
                </a:solidFill>
                <a:latin typeface="Times New Roman" pitchFamily="18" charset="0"/>
                <a:cs typeface="Times New Roman" pitchFamily="18" charset="0"/>
              </a:rPr>
              <a:t>Zanaboni</a:t>
            </a:r>
            <a:endParaRPr lang="it-IT" sz="1600" b="1" dirty="0" smtClean="0">
              <a:solidFill>
                <a:schemeClr val="bg1"/>
              </a:solidFill>
              <a:latin typeface="Times New Roman" pitchFamily="18" charset="0"/>
              <a:cs typeface="Times New Roman" pitchFamily="18" charset="0"/>
            </a:endParaRPr>
          </a:p>
          <a:p>
            <a:pPr algn="ctr"/>
            <a:r>
              <a:rPr lang="it-IT" sz="1600" b="1" dirty="0" smtClean="0">
                <a:solidFill>
                  <a:schemeClr val="bg1"/>
                </a:solidFill>
                <a:latin typeface="Times New Roman" pitchFamily="18" charset="0"/>
                <a:cs typeface="Times New Roman" pitchFamily="18" charset="0"/>
              </a:rPr>
              <a:t>Alessio </a:t>
            </a:r>
            <a:r>
              <a:rPr lang="it-IT" sz="1600" b="1" dirty="0" err="1" smtClean="0">
                <a:solidFill>
                  <a:schemeClr val="bg1"/>
                </a:solidFill>
                <a:latin typeface="Times New Roman" pitchFamily="18" charset="0"/>
                <a:cs typeface="Times New Roman" pitchFamily="18" charset="0"/>
              </a:rPr>
              <a:t>Leocata</a:t>
            </a:r>
            <a:endParaRPr lang="it-IT" sz="1600" b="1" dirty="0" smtClean="0">
              <a:solidFill>
                <a:schemeClr val="bg1"/>
              </a:solidFill>
              <a:latin typeface="Times New Roman" pitchFamily="18" charset="0"/>
              <a:cs typeface="Times New Roman" pitchFamily="18" charset="0"/>
            </a:endParaRPr>
          </a:p>
          <a:p>
            <a:pPr algn="ctr"/>
            <a:r>
              <a:rPr lang="it-IT" sz="1600" b="1" dirty="0" smtClean="0">
                <a:solidFill>
                  <a:schemeClr val="bg1"/>
                </a:solidFill>
                <a:latin typeface="Times New Roman" pitchFamily="18" charset="0"/>
                <a:cs typeface="Times New Roman" pitchFamily="18" charset="0"/>
              </a:rPr>
              <a:t>Andrea </a:t>
            </a:r>
            <a:r>
              <a:rPr lang="it-IT" sz="1600" b="1" dirty="0" err="1" smtClean="0">
                <a:solidFill>
                  <a:schemeClr val="bg1"/>
                </a:solidFill>
                <a:latin typeface="Times New Roman" pitchFamily="18" charset="0"/>
                <a:cs typeface="Times New Roman" pitchFamily="18" charset="0"/>
              </a:rPr>
              <a:t>Maraschiello</a:t>
            </a:r>
            <a:r>
              <a:rPr lang="it-IT" sz="1600" b="1" dirty="0" smtClean="0">
                <a:solidFill>
                  <a:schemeClr val="bg1"/>
                </a:solidFill>
                <a:latin typeface="Times New Roman" pitchFamily="18" charset="0"/>
                <a:cs typeface="Times New Roman" pitchFamily="18" charset="0"/>
              </a:rPr>
              <a:t> </a:t>
            </a:r>
          </a:p>
          <a:p>
            <a:pPr algn="ctr"/>
            <a:r>
              <a:rPr lang="it-IT" sz="1600" b="1" dirty="0" smtClean="0">
                <a:solidFill>
                  <a:schemeClr val="bg1"/>
                </a:solidFill>
                <a:latin typeface="Times New Roman" pitchFamily="18" charset="0"/>
                <a:cs typeface="Times New Roman" pitchFamily="18" charset="0"/>
              </a:rPr>
              <a:t>Anthony </a:t>
            </a:r>
            <a:r>
              <a:rPr lang="it-IT" sz="1600" b="1" dirty="0" err="1" smtClean="0">
                <a:solidFill>
                  <a:schemeClr val="bg1"/>
                </a:solidFill>
                <a:latin typeface="Times New Roman" pitchFamily="18" charset="0"/>
                <a:cs typeface="Times New Roman" pitchFamily="18" charset="0"/>
              </a:rPr>
              <a:t>Aguilar</a:t>
            </a:r>
            <a:endParaRPr lang="it-IT" sz="1600" b="1" dirty="0" smtClean="0">
              <a:solidFill>
                <a:schemeClr val="bg1"/>
              </a:solidFill>
              <a:latin typeface="Times New Roman" pitchFamily="18" charset="0"/>
              <a:cs typeface="Times New Roman" pitchFamily="18" charset="0"/>
            </a:endParaRPr>
          </a:p>
          <a:p>
            <a:pPr algn="ctr"/>
            <a:r>
              <a:rPr lang="it-IT" sz="1600" b="1" dirty="0" smtClean="0">
                <a:solidFill>
                  <a:schemeClr val="bg1"/>
                </a:solidFill>
                <a:latin typeface="Times New Roman" pitchFamily="18" charset="0"/>
                <a:cs typeface="Times New Roman" pitchFamily="18" charset="0"/>
              </a:rPr>
              <a:t>Daniel Allievi</a:t>
            </a:r>
          </a:p>
          <a:p>
            <a:pPr algn="ctr"/>
            <a:r>
              <a:rPr lang="it-IT" sz="1600" b="1" dirty="0" smtClean="0">
                <a:solidFill>
                  <a:schemeClr val="bg1"/>
                </a:solidFill>
                <a:latin typeface="Times New Roman" pitchFamily="18" charset="0"/>
                <a:cs typeface="Times New Roman" pitchFamily="18" charset="0"/>
              </a:rPr>
              <a:t>Edoardo Erba</a:t>
            </a:r>
          </a:p>
          <a:p>
            <a:pPr algn="ctr"/>
            <a:r>
              <a:rPr lang="it-IT" sz="1600" b="1" dirty="0" smtClean="0">
                <a:solidFill>
                  <a:schemeClr val="bg1"/>
                </a:solidFill>
                <a:latin typeface="Times New Roman" pitchFamily="18" charset="0"/>
                <a:cs typeface="Times New Roman" pitchFamily="18" charset="0"/>
              </a:rPr>
              <a:t>Filippo Piccinini</a:t>
            </a:r>
          </a:p>
          <a:p>
            <a:pPr algn="ctr"/>
            <a:r>
              <a:rPr lang="it-IT" sz="1600" b="1" dirty="0" smtClean="0">
                <a:solidFill>
                  <a:schemeClr val="bg1"/>
                </a:solidFill>
                <a:latin typeface="Times New Roman" pitchFamily="18" charset="0"/>
                <a:cs typeface="Times New Roman" pitchFamily="18" charset="0"/>
              </a:rPr>
              <a:t>Francesco Lupoli</a:t>
            </a:r>
          </a:p>
          <a:p>
            <a:pPr algn="ctr"/>
            <a:r>
              <a:rPr lang="it-IT" sz="1600" b="1" dirty="0" smtClean="0">
                <a:solidFill>
                  <a:schemeClr val="bg1"/>
                </a:solidFill>
                <a:latin typeface="Times New Roman" pitchFamily="18" charset="0"/>
                <a:cs typeface="Times New Roman" pitchFamily="18" charset="0"/>
              </a:rPr>
              <a:t>Giada Colombo</a:t>
            </a:r>
          </a:p>
          <a:p>
            <a:pPr algn="ctr"/>
            <a:r>
              <a:rPr lang="it-IT" sz="1600" b="1" dirty="0" smtClean="0">
                <a:solidFill>
                  <a:schemeClr val="bg1"/>
                </a:solidFill>
                <a:latin typeface="Times New Roman" pitchFamily="18" charset="0"/>
                <a:cs typeface="Times New Roman" pitchFamily="18" charset="0"/>
              </a:rPr>
              <a:t>Giuseppe </a:t>
            </a:r>
            <a:r>
              <a:rPr lang="it-IT" sz="1600" b="1" dirty="0" err="1" smtClean="0">
                <a:solidFill>
                  <a:schemeClr val="bg1"/>
                </a:solidFill>
                <a:latin typeface="Times New Roman" pitchFamily="18" charset="0"/>
                <a:cs typeface="Times New Roman" pitchFamily="18" charset="0"/>
              </a:rPr>
              <a:t>D’Aquino</a:t>
            </a:r>
            <a:endParaRPr lang="it-IT" sz="1600" b="1" dirty="0" smtClean="0">
              <a:solidFill>
                <a:schemeClr val="bg1"/>
              </a:solidFill>
              <a:latin typeface="Times New Roman" pitchFamily="18" charset="0"/>
              <a:cs typeface="Times New Roman" pitchFamily="18" charset="0"/>
            </a:endParaRPr>
          </a:p>
          <a:p>
            <a:pPr algn="ctr"/>
            <a:r>
              <a:rPr lang="it-IT" sz="1600" b="1" dirty="0" err="1" smtClean="0">
                <a:solidFill>
                  <a:schemeClr val="bg1"/>
                </a:solidFill>
                <a:latin typeface="Times New Roman" pitchFamily="18" charset="0"/>
                <a:cs typeface="Times New Roman" pitchFamily="18" charset="0"/>
              </a:rPr>
              <a:t>Katiuska</a:t>
            </a:r>
            <a:r>
              <a:rPr lang="it-IT" sz="1600" b="1" dirty="0" smtClean="0">
                <a:solidFill>
                  <a:schemeClr val="bg1"/>
                </a:solidFill>
                <a:latin typeface="Times New Roman" pitchFamily="18" charset="0"/>
                <a:cs typeface="Times New Roman" pitchFamily="18" charset="0"/>
              </a:rPr>
              <a:t> Ferro</a:t>
            </a:r>
          </a:p>
          <a:p>
            <a:pPr algn="ctr"/>
            <a:r>
              <a:rPr lang="it-IT" sz="1600" b="1" dirty="0" smtClean="0">
                <a:solidFill>
                  <a:schemeClr val="bg1"/>
                </a:solidFill>
                <a:latin typeface="Times New Roman" pitchFamily="18" charset="0"/>
                <a:cs typeface="Times New Roman" pitchFamily="18" charset="0"/>
              </a:rPr>
              <a:t>Luca Salvatore</a:t>
            </a:r>
          </a:p>
          <a:p>
            <a:pPr algn="ctr"/>
            <a:r>
              <a:rPr lang="it-IT" sz="1600" b="1" dirty="0" smtClean="0">
                <a:solidFill>
                  <a:schemeClr val="bg1"/>
                </a:solidFill>
                <a:latin typeface="Times New Roman" pitchFamily="18" charset="0"/>
                <a:cs typeface="Times New Roman" pitchFamily="18" charset="0"/>
              </a:rPr>
              <a:t>Giovanni Vinci</a:t>
            </a:r>
          </a:p>
          <a:p>
            <a:pPr algn="ctr"/>
            <a:r>
              <a:rPr lang="it-IT" sz="1600" b="1" dirty="0" smtClean="0">
                <a:solidFill>
                  <a:schemeClr val="bg1"/>
                </a:solidFill>
                <a:latin typeface="Times New Roman" pitchFamily="18" charset="0"/>
                <a:cs typeface="Times New Roman" pitchFamily="18" charset="0"/>
              </a:rPr>
              <a:t>Marta Pinna</a:t>
            </a:r>
          </a:p>
          <a:p>
            <a:pPr algn="ctr"/>
            <a:r>
              <a:rPr lang="it-IT" sz="1600" b="1" dirty="0" smtClean="0">
                <a:solidFill>
                  <a:schemeClr val="bg1"/>
                </a:solidFill>
                <a:latin typeface="Times New Roman" pitchFamily="18" charset="0"/>
                <a:cs typeface="Times New Roman" pitchFamily="18" charset="0"/>
              </a:rPr>
              <a:t>Matteo Stella</a:t>
            </a:r>
          </a:p>
          <a:p>
            <a:pPr algn="ctr"/>
            <a:r>
              <a:rPr lang="it-IT" sz="1600" b="1" dirty="0" smtClean="0">
                <a:solidFill>
                  <a:schemeClr val="bg1"/>
                </a:solidFill>
                <a:latin typeface="Times New Roman" pitchFamily="18" charset="0"/>
                <a:cs typeface="Times New Roman" pitchFamily="18" charset="0"/>
              </a:rPr>
              <a:t>Mirko </a:t>
            </a:r>
            <a:r>
              <a:rPr lang="it-IT" sz="1600" b="1" dirty="0" err="1" smtClean="0">
                <a:solidFill>
                  <a:schemeClr val="bg1"/>
                </a:solidFill>
                <a:latin typeface="Times New Roman" pitchFamily="18" charset="0"/>
                <a:cs typeface="Times New Roman" pitchFamily="18" charset="0"/>
              </a:rPr>
              <a:t>Giannatempo</a:t>
            </a:r>
            <a:endParaRPr lang="it-IT" sz="1600" b="1" dirty="0" smtClean="0">
              <a:solidFill>
                <a:schemeClr val="bg1"/>
              </a:solidFill>
              <a:latin typeface="Times New Roman" pitchFamily="18" charset="0"/>
              <a:cs typeface="Times New Roman" pitchFamily="18" charset="0"/>
            </a:endParaRPr>
          </a:p>
          <a:p>
            <a:pPr algn="ctr"/>
            <a:r>
              <a:rPr lang="it-IT" sz="1600" b="1" dirty="0" err="1" smtClean="0">
                <a:solidFill>
                  <a:schemeClr val="bg1"/>
                </a:solidFill>
                <a:latin typeface="Times New Roman" pitchFamily="18" charset="0"/>
                <a:cs typeface="Times New Roman" pitchFamily="18" charset="0"/>
              </a:rPr>
              <a:t>Noemi</a:t>
            </a:r>
            <a:r>
              <a:rPr lang="it-IT" sz="1600" b="1" dirty="0" smtClean="0">
                <a:solidFill>
                  <a:schemeClr val="bg1"/>
                </a:solidFill>
                <a:latin typeface="Times New Roman" pitchFamily="18" charset="0"/>
                <a:cs typeface="Times New Roman" pitchFamily="18" charset="0"/>
              </a:rPr>
              <a:t> Di Salvo</a:t>
            </a:r>
          </a:p>
          <a:p>
            <a:pPr algn="ctr"/>
            <a:r>
              <a:rPr lang="it-IT" sz="1600" b="1" dirty="0" smtClean="0">
                <a:solidFill>
                  <a:schemeClr val="bg1"/>
                </a:solidFill>
                <a:latin typeface="Times New Roman" pitchFamily="18" charset="0"/>
                <a:cs typeface="Times New Roman" pitchFamily="18" charset="0"/>
              </a:rPr>
              <a:t>Salvatore Calafato</a:t>
            </a:r>
          </a:p>
          <a:p>
            <a:pPr algn="ctr"/>
            <a:r>
              <a:rPr lang="it-IT" sz="1600" b="1" dirty="0" smtClean="0">
                <a:solidFill>
                  <a:schemeClr val="bg1"/>
                </a:solidFill>
                <a:latin typeface="Times New Roman" pitchFamily="18" charset="0"/>
                <a:cs typeface="Times New Roman" pitchFamily="18" charset="0"/>
              </a:rPr>
              <a:t>Sandro Vera</a:t>
            </a:r>
          </a:p>
          <a:p>
            <a:pPr algn="ctr"/>
            <a:r>
              <a:rPr lang="it-IT" sz="1600" b="1" dirty="0" smtClean="0">
                <a:solidFill>
                  <a:schemeClr val="bg1"/>
                </a:solidFill>
                <a:latin typeface="Times New Roman" pitchFamily="18" charset="0"/>
                <a:cs typeface="Times New Roman" pitchFamily="18" charset="0"/>
              </a:rPr>
              <a:t>Sara </a:t>
            </a:r>
            <a:r>
              <a:rPr lang="it-IT" sz="1600" b="1" dirty="0" err="1" smtClean="0">
                <a:solidFill>
                  <a:schemeClr val="bg1"/>
                </a:solidFill>
                <a:latin typeface="Times New Roman" pitchFamily="18" charset="0"/>
                <a:cs typeface="Times New Roman" pitchFamily="18" charset="0"/>
              </a:rPr>
              <a:t>Nicrosini</a:t>
            </a:r>
            <a:endParaRPr lang="it-IT" sz="1600" b="1" dirty="0" smtClean="0">
              <a:solidFill>
                <a:schemeClr val="bg1"/>
              </a:solidFill>
              <a:latin typeface="Times New Roman" pitchFamily="18" charset="0"/>
              <a:cs typeface="Times New Roman" pitchFamily="18" charset="0"/>
            </a:endParaRPr>
          </a:p>
          <a:p>
            <a:pPr algn="ctr"/>
            <a:r>
              <a:rPr lang="it-IT" sz="1600" b="1" dirty="0" smtClean="0">
                <a:solidFill>
                  <a:schemeClr val="bg1"/>
                </a:solidFill>
                <a:latin typeface="Times New Roman" pitchFamily="18" charset="0"/>
                <a:cs typeface="Times New Roman" pitchFamily="18" charset="0"/>
              </a:rPr>
              <a:t>Simone Como</a:t>
            </a:r>
          </a:p>
          <a:p>
            <a:pPr algn="ctr"/>
            <a:r>
              <a:rPr lang="it-IT" sz="1600" b="1" dirty="0" smtClean="0">
                <a:solidFill>
                  <a:schemeClr val="bg1"/>
                </a:solidFill>
                <a:latin typeface="Times New Roman" pitchFamily="18" charset="0"/>
                <a:cs typeface="Times New Roman" pitchFamily="18" charset="0"/>
              </a:rPr>
              <a:t>Stefano Longo</a:t>
            </a:r>
          </a:p>
          <a:p>
            <a:pPr algn="ctr"/>
            <a:r>
              <a:rPr lang="it-IT" sz="1600" b="1" dirty="0" smtClean="0">
                <a:solidFill>
                  <a:schemeClr val="bg1"/>
                </a:solidFill>
                <a:latin typeface="Times New Roman" pitchFamily="18" charset="0"/>
                <a:cs typeface="Times New Roman" pitchFamily="18" charset="0"/>
              </a:rPr>
              <a:t>Valerio Catania</a:t>
            </a:r>
          </a:p>
          <a:p>
            <a:pPr algn="ctr"/>
            <a:r>
              <a:rPr lang="it-IT" sz="1600" b="1" dirty="0" smtClean="0">
                <a:solidFill>
                  <a:schemeClr val="bg1"/>
                </a:solidFill>
                <a:latin typeface="Times New Roman" pitchFamily="18" charset="0"/>
                <a:cs typeface="Times New Roman" pitchFamily="18" charset="0"/>
              </a:rPr>
              <a:t>Vanni </a:t>
            </a:r>
            <a:r>
              <a:rPr lang="it-IT" sz="1600" b="1" dirty="0" err="1" smtClean="0">
                <a:solidFill>
                  <a:schemeClr val="bg1"/>
                </a:solidFill>
                <a:latin typeface="Times New Roman" pitchFamily="18" charset="0"/>
                <a:cs typeface="Times New Roman" pitchFamily="18" charset="0"/>
              </a:rPr>
              <a:t>Frassoni</a:t>
            </a:r>
            <a:endParaRPr lang="it-IT" sz="1600" b="1" dirty="0" smtClean="0">
              <a:solidFill>
                <a:schemeClr val="bg1"/>
              </a:solidFill>
              <a:latin typeface="Times New Roman" pitchFamily="18" charset="0"/>
              <a:cs typeface="Times New Roman" pitchFamily="18" charset="0"/>
            </a:endParaRPr>
          </a:p>
          <a:p>
            <a:pPr algn="ctr"/>
            <a:r>
              <a:rPr lang="it-IT" sz="1600" b="1" dirty="0" smtClean="0">
                <a:solidFill>
                  <a:schemeClr val="bg1"/>
                </a:solidFill>
                <a:latin typeface="Times New Roman" pitchFamily="18" charset="0"/>
                <a:cs typeface="Times New Roman" pitchFamily="18" charset="0"/>
              </a:rPr>
              <a:t>Veronica Albanese</a:t>
            </a:r>
          </a:p>
          <a:p>
            <a:endParaRPr lang="it-IT" sz="1600" b="1" dirty="0" smtClean="0">
              <a:latin typeface="Times New Roman" pitchFamily="18" charset="0"/>
              <a:cs typeface="Times New Roman" pitchFamily="18" charset="0"/>
            </a:endParaRPr>
          </a:p>
          <a:p>
            <a:endParaRPr lang="it-IT" sz="1600" b="1" dirty="0" smtClean="0">
              <a:latin typeface="Times New Roman" pitchFamily="18" charset="0"/>
              <a:cs typeface="Times New Roman" pitchFamily="18" charset="0"/>
            </a:endParaRPr>
          </a:p>
          <a:p>
            <a:endParaRPr lang="it-IT" sz="1600" b="1" dirty="0" smtClean="0">
              <a:latin typeface="Times New Roman" pitchFamily="18" charset="0"/>
              <a:cs typeface="Times New Roman" pitchFamily="18" charset="0"/>
            </a:endParaRPr>
          </a:p>
          <a:p>
            <a:endParaRPr lang="it-IT" sz="1600" b="1" dirty="0" smtClean="0">
              <a:latin typeface="Times New Roman" pitchFamily="18" charset="0"/>
              <a:cs typeface="Times New Roman" pitchFamily="18" charset="0"/>
            </a:endParaRPr>
          </a:p>
          <a:p>
            <a:endParaRPr lang="it-IT" sz="1600" b="1" dirty="0" smtClean="0">
              <a:latin typeface="Times New Roman" pitchFamily="18" charset="0"/>
              <a:cs typeface="Times New Roman" pitchFamily="18" charset="0"/>
            </a:endParaRPr>
          </a:p>
          <a:p>
            <a:endParaRPr lang="it-IT" sz="1600" b="1" dirty="0" smtClean="0">
              <a:latin typeface="Times New Roman" pitchFamily="18" charset="0"/>
              <a:cs typeface="Times New Roman" pitchFamily="18" charset="0"/>
            </a:endParaRPr>
          </a:p>
          <a:p>
            <a:endParaRPr lang="it-IT"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0" fill="hold"/>
                                        <p:tgtEl>
                                          <p:spTgt spid="3"/>
                                        </p:tgtEl>
                                        <p:attrNameLst>
                                          <p:attrName>ppt_x</p:attrName>
                                        </p:attrNameLst>
                                      </p:cBhvr>
                                      <p:tavLst>
                                        <p:tav tm="0">
                                          <p:val>
                                            <p:strVal val="#ppt_x"/>
                                          </p:val>
                                        </p:tav>
                                        <p:tav tm="100000">
                                          <p:val>
                                            <p:strVal val="#ppt_x"/>
                                          </p:val>
                                        </p:tav>
                                      </p:tavLst>
                                    </p:anim>
                                    <p:anim calcmode="lin" valueType="num">
                                      <p:cBhvr>
                                        <p:cTn id="8"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6044_lom60_6044_1.jpg"/>
          <p:cNvPicPr>
            <a:picLocks noChangeAspect="1"/>
          </p:cNvPicPr>
          <p:nvPr/>
        </p:nvPicPr>
        <p:blipFill>
          <a:blip r:embed="rId2" cstate="print"/>
          <a:stretch>
            <a:fillRect/>
          </a:stretch>
        </p:blipFill>
        <p:spPr>
          <a:xfrm>
            <a:off x="0" y="3603341"/>
            <a:ext cx="9144000" cy="3254659"/>
          </a:xfrm>
          <a:prstGeom prst="rect">
            <a:avLst/>
          </a:prstGeom>
        </p:spPr>
      </p:pic>
      <p:pic>
        <p:nvPicPr>
          <p:cNvPr id="9" name="Immagine 8" descr="clip_image006_thumb[5].jpg"/>
          <p:cNvPicPr>
            <a:picLocks noChangeAspect="1"/>
          </p:cNvPicPr>
          <p:nvPr/>
        </p:nvPicPr>
        <p:blipFill>
          <a:blip r:embed="rId3" cstate="print"/>
          <a:stretch>
            <a:fillRect/>
          </a:stretch>
        </p:blipFill>
        <p:spPr>
          <a:xfrm>
            <a:off x="0" y="0"/>
            <a:ext cx="9144000" cy="3645024"/>
          </a:xfrm>
          <a:prstGeom prst="rect">
            <a:avLst/>
          </a:prstGeom>
        </p:spPr>
      </p:pic>
      <p:sp>
        <p:nvSpPr>
          <p:cNvPr id="10" name="Titolo 1"/>
          <p:cNvSpPr txBox="1">
            <a:spLocks/>
          </p:cNvSpPr>
          <p:nvPr/>
        </p:nvSpPr>
        <p:spPr>
          <a:xfrm>
            <a:off x="61156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6000" b="0" i="0" u="none" strike="noStrike" kern="1200" cap="none" spc="0" normalizeH="0" baseline="0" noProof="0" dirty="0" smtClean="0">
                <a:ln>
                  <a:noFill/>
                </a:ln>
                <a:solidFill>
                  <a:srgbClr val="FF0000"/>
                </a:solidFill>
                <a:effectLst/>
                <a:uLnTx/>
                <a:uFillTx/>
                <a:latin typeface="Algerian" pitchFamily="82" charset="0"/>
                <a:ea typeface="+mj-ea"/>
                <a:cs typeface="+mj-cs"/>
              </a:rPr>
              <a:t>Antichi mestieri</a:t>
            </a:r>
            <a:endParaRPr kumimoji="0" lang="it-IT"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11" name="Sottotitolo 2"/>
          <p:cNvSpPr txBox="1">
            <a:spLocks/>
          </p:cNvSpPr>
          <p:nvPr/>
        </p:nvSpPr>
        <p:spPr>
          <a:xfrm>
            <a:off x="0" y="2780928"/>
            <a:ext cx="6400800" cy="1752600"/>
          </a:xfrm>
          <a:prstGeom prst="rect">
            <a:avLst/>
          </a:prstGeom>
          <a:gradFill flip="none" rotWithShape="1">
            <a:gsLst>
              <a:gs pos="39000">
                <a:schemeClr val="tx2">
                  <a:lumMod val="75000"/>
                  <a:alpha val="39000"/>
                </a:schemeClr>
              </a:gs>
              <a:gs pos="0">
                <a:schemeClr val="bg1"/>
              </a:gs>
            </a:gsLst>
            <a:path path="circle">
              <a:fillToRect l="100000" t="100000"/>
            </a:path>
            <a:tileRect r="-100000" b="-100000"/>
          </a:gradFill>
          <a:ln>
            <a:solidFill>
              <a:schemeClr val="tx1"/>
            </a:solidFill>
          </a:ln>
          <a:scene3d>
            <a:camera prst="obliqueTopLeft"/>
            <a:lightRig rig="threePt" dir="t"/>
          </a:scene3d>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4000" u="sng" dirty="0" smtClean="0">
                <a:solidFill>
                  <a:srgbClr val="FF0000"/>
                </a:solidFill>
              </a:rPr>
              <a:t>LAVANDAIE</a:t>
            </a:r>
            <a:endParaRPr kumimoji="0" lang="it-IT" sz="4000" b="0" i="0" u="sng"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t-IT" sz="4000" u="sng" dirty="0" smtClean="0">
                <a:solidFill>
                  <a:srgbClr val="FF0000"/>
                </a:solidFill>
              </a:rPr>
              <a:t>I GERÖ</a:t>
            </a:r>
            <a:endParaRPr kumimoji="0" lang="it-IT" sz="4000" b="0" i="0" u="sng"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ct 3"/>
          <p:cNvSpPr>
            <a:spLocks noGrp="1" noChangeArrowheads="1"/>
          </p:cNvSpPr>
          <p:nvPr/>
        </p:nvSpPr>
        <p:spPr bwMode="auto">
          <a:xfrm>
            <a:off x="630238" y="601663"/>
            <a:ext cx="3817937" cy="942975"/>
          </a:xfrm>
          <a:prstGeom prst="rect">
            <a:avLst/>
          </a:prstGeom>
          <a:noFill/>
          <a:ln w="0">
            <a:noFill/>
            <a:miter lim="800000"/>
            <a:headEnd/>
            <a:tailEnd/>
          </a:ln>
        </p:spPr>
        <p:txBody>
          <a:bodyPr lIns="89535" tIns="46355" rIns="89535" bIns="46355">
            <a:spAutoFit/>
          </a:bodyPr>
          <a:lstStyle/>
          <a:p>
            <a:pPr defTabSz="508000">
              <a:lnSpc>
                <a:spcPct val="129000"/>
              </a:lnSpc>
            </a:pPr>
            <a:r>
              <a:rPr lang="en-US" altLang="ko-KR" sz="4800" b="1">
                <a:solidFill>
                  <a:srgbClr val="4487C0"/>
                </a:solidFill>
                <a:latin typeface="Berlin Sans FB Demi" pitchFamily="34" charset="0"/>
              </a:rPr>
              <a:t>Le lavandaie</a:t>
            </a:r>
            <a:endParaRPr lang="ko-KR" altLang="en-US" sz="4800" b="1">
              <a:latin typeface="Berlin Sans FB Demi" pitchFamily="34" charset="0"/>
            </a:endParaRPr>
          </a:p>
        </p:txBody>
      </p:sp>
      <p:pic>
        <p:nvPicPr>
          <p:cNvPr id="5" name="Picture 1" descr="/data/data/com.infraware.PolarisOfficeAsusForTablet/files/.polaris_temp/fImage9932623.jpeg"/>
          <p:cNvPicPr>
            <a:picLocks noChangeAspect="1"/>
          </p:cNvPicPr>
          <p:nvPr/>
        </p:nvPicPr>
        <p:blipFill>
          <a:blip r:embed="rId2" cstate="print">
            <a:lum contrast="10000"/>
          </a:blip>
          <a:stretch>
            <a:fillRect/>
          </a:stretch>
        </p:blipFill>
        <p:spPr>
          <a:xfrm>
            <a:off x="4832350" y="519430"/>
            <a:ext cx="3657600" cy="2660650"/>
          </a:xfrm>
          <a:prstGeom prst="rect">
            <a:avLst/>
          </a:prstGeom>
          <a:noFill/>
          <a:ln w="3175" cap="flat" cmpd="sng">
            <a:noFill/>
            <a:prstDash/>
          </a:ln>
          <a:effectLst>
            <a:outerShdw blurRad="50800" dist="37405" dir="13500000" algn="br" rotWithShape="0">
              <a:srgbClr val="000000">
                <a:alpha val="39642"/>
              </a:srgbClr>
            </a:outerShdw>
          </a:effectLst>
          <a:scene3d>
            <a:camera prst="orthographicFront"/>
            <a:lightRig rig="threePt" dir="t"/>
          </a:scene3d>
          <a:sp3d>
            <a:bevelT/>
          </a:sp3d>
        </p:spPr>
      </p:pic>
      <p:sp>
        <p:nvSpPr>
          <p:cNvPr id="6" name="Rect 3"/>
          <p:cNvSpPr>
            <a:spLocks noGrp="1" noChangeArrowheads="1"/>
          </p:cNvSpPr>
          <p:nvPr/>
        </p:nvSpPr>
        <p:spPr bwMode="auto">
          <a:xfrm>
            <a:off x="661988" y="1873250"/>
            <a:ext cx="3443287" cy="893763"/>
          </a:xfrm>
          <a:prstGeom prst="rect">
            <a:avLst/>
          </a:prstGeom>
          <a:noFill/>
          <a:ln w="0">
            <a:noFill/>
            <a:miter lim="800000"/>
            <a:headEnd/>
            <a:tailEnd/>
          </a:ln>
        </p:spPr>
        <p:txBody>
          <a:bodyPr lIns="89535" tIns="46355" rIns="89535" bIns="46355">
            <a:spAutoFit/>
          </a:bodyPr>
          <a:lstStyle/>
          <a:p>
            <a:pPr defTabSz="508000">
              <a:lnSpc>
                <a:spcPct val="129000"/>
              </a:lnSpc>
            </a:pPr>
            <a:r>
              <a:rPr lang="en-US" altLang="ko-KR" sz="2100" b="1" i="1">
                <a:latin typeface="Times New Roman" pitchFamily="16" charset="0"/>
              </a:rPr>
              <a:t>Nassü a tàch a scàgn e che a </a:t>
            </a:r>
            <a:endParaRPr lang="ko-KR" altLang="en-US" sz="2100" b="1" i="1">
              <a:latin typeface="Times New Roman" pitchFamily="16" charset="0"/>
            </a:endParaRPr>
          </a:p>
          <a:p>
            <a:pPr defTabSz="508000">
              <a:lnSpc>
                <a:spcPct val="129000"/>
              </a:lnSpc>
            </a:pPr>
            <a:r>
              <a:rPr lang="en-US" altLang="ko-KR" sz="2100" b="1" i="1">
                <a:latin typeface="Times New Roman" pitchFamily="16" charset="0"/>
              </a:rPr>
              <a:t>tàch a scàgn i vöran muri</a:t>
            </a:r>
            <a:endParaRPr lang="ko-KR" altLang="en-US" sz="2100" b="1" i="1">
              <a:latin typeface="Times New Roman" pitchFamily="16" charset="0"/>
            </a:endParaRPr>
          </a:p>
        </p:txBody>
      </p:sp>
      <p:sp>
        <p:nvSpPr>
          <p:cNvPr id="7" name="Rect 3"/>
          <p:cNvSpPr>
            <a:spLocks noGrp="1" noChangeArrowheads="1"/>
          </p:cNvSpPr>
          <p:nvPr/>
        </p:nvSpPr>
        <p:spPr bwMode="auto">
          <a:xfrm>
            <a:off x="3667125" y="3319463"/>
            <a:ext cx="4541838" cy="1977208"/>
          </a:xfrm>
          <a:prstGeom prst="rect">
            <a:avLst/>
          </a:prstGeom>
          <a:noFill/>
          <a:ln w="0">
            <a:noFill/>
            <a:miter lim="800000"/>
            <a:headEnd/>
            <a:tailEnd/>
          </a:ln>
        </p:spPr>
        <p:txBody>
          <a:bodyPr lIns="89535" tIns="46355" rIns="89535" bIns="46355">
            <a:spAutoFit/>
          </a:bodyPr>
          <a:lstStyle/>
          <a:p>
            <a:pPr defTabSz="508000">
              <a:lnSpc>
                <a:spcPct val="120000"/>
              </a:lnSpc>
            </a:pPr>
            <a:r>
              <a:rPr lang="en-US" altLang="ko-KR" sz="1700" dirty="0" smtClean="0">
                <a:latin typeface="Times New Roman" pitchFamily="16" charset="0"/>
              </a:rPr>
              <a:t>Era un </a:t>
            </a:r>
            <a:r>
              <a:rPr lang="en-US" altLang="ko-KR" sz="1700" dirty="0" err="1" smtClean="0">
                <a:latin typeface="Times New Roman" pitchFamily="16" charset="0"/>
              </a:rPr>
              <a:t>lavoro</a:t>
            </a:r>
            <a:r>
              <a:rPr lang="en-US" altLang="ko-KR" sz="1700" dirty="0" smtClean="0">
                <a:latin typeface="Times New Roman" pitchFamily="16" charset="0"/>
              </a:rPr>
              <a:t> </a:t>
            </a:r>
            <a:r>
              <a:rPr lang="en-US" altLang="ko-KR" sz="1700" dirty="0">
                <a:latin typeface="Times New Roman" pitchFamily="16" charset="0"/>
              </a:rPr>
              <a:t>molto </a:t>
            </a:r>
            <a:r>
              <a:rPr lang="en-US" altLang="ko-KR" sz="1700" dirty="0" err="1">
                <a:latin typeface="Times New Roman" pitchFamily="16" charset="0"/>
              </a:rPr>
              <a:t>duro</a:t>
            </a:r>
            <a:r>
              <a:rPr lang="en-US" altLang="ko-KR" sz="1700" dirty="0">
                <a:latin typeface="Times New Roman" pitchFamily="16" charset="0"/>
              </a:rPr>
              <a:t> </a:t>
            </a:r>
            <a:r>
              <a:rPr lang="en-US" altLang="ko-KR" sz="1700" dirty="0" err="1">
                <a:latin typeface="Times New Roman" pitchFamily="16" charset="0"/>
              </a:rPr>
              <a:t>che</a:t>
            </a:r>
            <a:r>
              <a:rPr lang="en-US" altLang="ko-KR" sz="1700" dirty="0">
                <a:latin typeface="Times New Roman" pitchFamily="16" charset="0"/>
              </a:rPr>
              <a:t> </a:t>
            </a:r>
            <a:r>
              <a:rPr lang="en-US" altLang="ko-KR" sz="1700" dirty="0" err="1" smtClean="0">
                <a:latin typeface="Times New Roman" pitchFamily="16" charset="0"/>
              </a:rPr>
              <a:t>veniva</a:t>
            </a:r>
            <a:r>
              <a:rPr lang="en-US" altLang="ko-KR" sz="1700" dirty="0" smtClean="0">
                <a:latin typeface="Times New Roman" pitchFamily="16" charset="0"/>
              </a:rPr>
              <a:t> </a:t>
            </a:r>
            <a:r>
              <a:rPr lang="en-US" altLang="ko-KR" sz="1700" dirty="0" err="1" smtClean="0">
                <a:latin typeface="Times New Roman" pitchFamily="16" charset="0"/>
              </a:rPr>
              <a:t>tramandato</a:t>
            </a:r>
            <a:r>
              <a:rPr lang="en-US" altLang="ko-KR" sz="1700" dirty="0" smtClean="0">
                <a:latin typeface="Times New Roman" pitchFamily="16" charset="0"/>
              </a:rPr>
              <a:t> </a:t>
            </a:r>
            <a:r>
              <a:rPr lang="en-US" altLang="ko-KR" sz="1700" dirty="0">
                <a:latin typeface="Times New Roman" pitchFamily="16" charset="0"/>
              </a:rPr>
              <a:t>di </a:t>
            </a:r>
            <a:r>
              <a:rPr lang="en-US" altLang="ko-KR" sz="1700" dirty="0" err="1">
                <a:latin typeface="Times New Roman" pitchFamily="16" charset="0"/>
              </a:rPr>
              <a:t>generazione</a:t>
            </a:r>
            <a:r>
              <a:rPr lang="en-US" altLang="ko-KR" sz="1700" dirty="0">
                <a:latin typeface="Times New Roman" pitchFamily="16" charset="0"/>
              </a:rPr>
              <a:t> in </a:t>
            </a:r>
            <a:r>
              <a:rPr lang="en-US" altLang="ko-KR" sz="1700" dirty="0" err="1">
                <a:latin typeface="Times New Roman" pitchFamily="16" charset="0"/>
              </a:rPr>
              <a:t>generazione</a:t>
            </a:r>
            <a:r>
              <a:rPr lang="en-US" altLang="ko-KR" sz="1700" dirty="0">
                <a:latin typeface="Times New Roman" pitchFamily="16" charset="0"/>
              </a:rPr>
              <a:t>. </a:t>
            </a:r>
            <a:endParaRPr lang="en-US" altLang="ko-KR" sz="1700" dirty="0" smtClean="0">
              <a:latin typeface="Times New Roman" pitchFamily="16" charset="0"/>
            </a:endParaRPr>
          </a:p>
          <a:p>
            <a:pPr defTabSz="508000">
              <a:lnSpc>
                <a:spcPct val="120000"/>
              </a:lnSpc>
            </a:pPr>
            <a:r>
              <a:rPr lang="en-US" altLang="ko-KR" sz="1700" dirty="0" smtClean="0">
                <a:latin typeface="Times New Roman" pitchFamily="16" charset="0"/>
              </a:rPr>
              <a:t> Le </a:t>
            </a:r>
            <a:r>
              <a:rPr lang="en-US" altLang="ko-KR" sz="1700" dirty="0" err="1">
                <a:latin typeface="Times New Roman" pitchFamily="16" charset="0"/>
              </a:rPr>
              <a:t>lavandaie</a:t>
            </a:r>
            <a:r>
              <a:rPr lang="en-US" altLang="ko-KR" sz="1700" dirty="0">
                <a:latin typeface="Times New Roman" pitchFamily="16" charset="0"/>
              </a:rPr>
              <a:t> </a:t>
            </a:r>
            <a:r>
              <a:rPr lang="en-US" altLang="ko-KR" sz="1700" dirty="0" err="1">
                <a:latin typeface="Times New Roman" pitchFamily="16" charset="0"/>
              </a:rPr>
              <a:t>lavoravano</a:t>
            </a:r>
            <a:r>
              <a:rPr lang="en-US" altLang="ko-KR" sz="1700" dirty="0">
                <a:latin typeface="Times New Roman" pitchFamily="16" charset="0"/>
              </a:rPr>
              <a:t> </a:t>
            </a:r>
            <a:r>
              <a:rPr lang="en-US" altLang="ko-KR" sz="1700" dirty="0" err="1">
                <a:latin typeface="Times New Roman" pitchFamily="16" charset="0"/>
              </a:rPr>
              <a:t>tutto</a:t>
            </a:r>
            <a:r>
              <a:rPr lang="en-US" altLang="ko-KR" sz="1700" dirty="0">
                <a:latin typeface="Times New Roman" pitchFamily="16" charset="0"/>
              </a:rPr>
              <a:t> il </a:t>
            </a:r>
            <a:r>
              <a:rPr lang="en-US" altLang="ko-KR" sz="1700" dirty="0" err="1">
                <a:latin typeface="Times New Roman" pitchFamily="16" charset="0"/>
              </a:rPr>
              <a:t>giorno</a:t>
            </a:r>
            <a:r>
              <a:rPr lang="en-US" altLang="ko-KR" sz="1700" dirty="0">
                <a:latin typeface="Times New Roman" pitchFamily="16" charset="0"/>
              </a:rPr>
              <a:t> </a:t>
            </a:r>
            <a:r>
              <a:rPr lang="en-US" altLang="ko-KR" sz="1700" dirty="0" err="1">
                <a:latin typeface="Times New Roman" pitchFamily="16" charset="0"/>
              </a:rPr>
              <a:t>nell'acqua</a:t>
            </a:r>
            <a:r>
              <a:rPr lang="en-US" altLang="ko-KR" sz="1700" dirty="0">
                <a:latin typeface="Times New Roman" pitchFamily="16" charset="0"/>
              </a:rPr>
              <a:t>, </a:t>
            </a:r>
            <a:r>
              <a:rPr lang="en-US" altLang="ko-KR" sz="1700" dirty="0" err="1">
                <a:latin typeface="Times New Roman" pitchFamily="16" charset="0"/>
              </a:rPr>
              <a:t>sia</a:t>
            </a:r>
            <a:r>
              <a:rPr lang="en-US" altLang="ko-KR" sz="1700" dirty="0">
                <a:latin typeface="Times New Roman" pitchFamily="16" charset="0"/>
              </a:rPr>
              <a:t> </a:t>
            </a:r>
            <a:r>
              <a:rPr lang="en-US" altLang="ko-KR" sz="1700" dirty="0" err="1">
                <a:latin typeface="Times New Roman" pitchFamily="16" charset="0"/>
              </a:rPr>
              <a:t>d'estate</a:t>
            </a:r>
            <a:r>
              <a:rPr lang="en-US" altLang="ko-KR" sz="1700" dirty="0">
                <a:latin typeface="Times New Roman" pitchFamily="16" charset="0"/>
              </a:rPr>
              <a:t> </a:t>
            </a:r>
            <a:r>
              <a:rPr lang="en-US" altLang="ko-KR" sz="1700" dirty="0" err="1">
                <a:latin typeface="Times New Roman" pitchFamily="16" charset="0"/>
              </a:rPr>
              <a:t>che</a:t>
            </a:r>
            <a:r>
              <a:rPr lang="en-US" altLang="ko-KR" sz="1700" dirty="0">
                <a:latin typeface="Times New Roman" pitchFamily="16" charset="0"/>
              </a:rPr>
              <a:t> </a:t>
            </a:r>
            <a:r>
              <a:rPr lang="en-US" altLang="ko-KR" sz="1700" dirty="0" err="1">
                <a:latin typeface="Times New Roman" pitchFamily="16" charset="0"/>
              </a:rPr>
              <a:t>d'inverno</a:t>
            </a:r>
            <a:r>
              <a:rPr lang="en-US" altLang="ko-KR" sz="1700" dirty="0">
                <a:latin typeface="Times New Roman" pitchFamily="16" charset="0"/>
              </a:rPr>
              <a:t>. </a:t>
            </a:r>
            <a:endParaRPr lang="en-US" altLang="ko-KR" sz="1700" dirty="0" smtClean="0">
              <a:latin typeface="Times New Roman" pitchFamily="16" charset="0"/>
            </a:endParaRPr>
          </a:p>
          <a:p>
            <a:pPr defTabSz="508000">
              <a:lnSpc>
                <a:spcPct val="120000"/>
              </a:lnSpc>
            </a:pPr>
            <a:r>
              <a:rPr lang="en-US" altLang="ko-KR" sz="1700" dirty="0" smtClean="0">
                <a:latin typeface="Times New Roman" pitchFamily="16" charset="0"/>
              </a:rPr>
              <a:t>La </a:t>
            </a:r>
            <a:r>
              <a:rPr lang="en-US" altLang="ko-KR" sz="1700" dirty="0" err="1" smtClean="0">
                <a:latin typeface="Times New Roman" pitchFamily="16" charset="0"/>
              </a:rPr>
              <a:t>lavandaia</a:t>
            </a:r>
            <a:r>
              <a:rPr lang="en-US" altLang="ko-KR" sz="1700" dirty="0" smtClean="0">
                <a:latin typeface="Times New Roman" pitchFamily="16" charset="0"/>
              </a:rPr>
              <a:t> </a:t>
            </a:r>
            <a:r>
              <a:rPr lang="en-US" altLang="ko-KR" sz="1700" dirty="0" err="1" smtClean="0">
                <a:latin typeface="Times New Roman" pitchFamily="16" charset="0"/>
              </a:rPr>
              <a:t>si</a:t>
            </a:r>
            <a:r>
              <a:rPr lang="en-US" altLang="ko-KR" sz="1700" dirty="0" smtClean="0">
                <a:latin typeface="Times New Roman" pitchFamily="16" charset="0"/>
              </a:rPr>
              <a:t> è </a:t>
            </a:r>
            <a:r>
              <a:rPr lang="en-US" altLang="ko-KR" sz="1700" dirty="0" err="1" smtClean="0">
                <a:latin typeface="Times New Roman" pitchFamily="16" charset="0"/>
              </a:rPr>
              <a:t>guadagnata</a:t>
            </a:r>
            <a:r>
              <a:rPr lang="en-US" altLang="ko-KR" sz="1700" dirty="0" smtClean="0">
                <a:latin typeface="Times New Roman" pitchFamily="16" charset="0"/>
              </a:rPr>
              <a:t> </a:t>
            </a:r>
            <a:r>
              <a:rPr lang="en-US" altLang="ko-KR" sz="1700" dirty="0" err="1" smtClean="0">
                <a:latin typeface="Times New Roman" pitchFamily="16" charset="0"/>
              </a:rPr>
              <a:t>una</a:t>
            </a:r>
            <a:r>
              <a:rPr lang="en-US" altLang="ko-KR" sz="1700" dirty="0" smtClean="0">
                <a:latin typeface="Times New Roman" pitchFamily="16" charset="0"/>
              </a:rPr>
              <a:t> </a:t>
            </a:r>
            <a:r>
              <a:rPr lang="en-US" altLang="ko-KR" sz="1700" dirty="0" err="1">
                <a:latin typeface="Times New Roman" pitchFamily="16" charset="0"/>
              </a:rPr>
              <a:t>statua</a:t>
            </a:r>
            <a:r>
              <a:rPr lang="en-US" altLang="ko-KR" sz="1700" dirty="0">
                <a:latin typeface="Times New Roman" pitchFamily="16" charset="0"/>
              </a:rPr>
              <a:t> </a:t>
            </a:r>
            <a:r>
              <a:rPr lang="en-US" altLang="ko-KR" sz="1700" dirty="0" smtClean="0">
                <a:latin typeface="Times New Roman" pitchFamily="16" charset="0"/>
              </a:rPr>
              <a:t>di </a:t>
            </a:r>
            <a:r>
              <a:rPr lang="en-US" altLang="ko-KR" sz="1700" dirty="0" err="1" smtClean="0">
                <a:latin typeface="Times New Roman" pitchFamily="16" charset="0"/>
              </a:rPr>
              <a:t>bronzo</a:t>
            </a:r>
            <a:r>
              <a:rPr lang="en-US" altLang="ko-KR" sz="1700" dirty="0" smtClean="0">
                <a:latin typeface="Times New Roman" pitchFamily="16" charset="0"/>
              </a:rPr>
              <a:t> per il </a:t>
            </a:r>
            <a:r>
              <a:rPr lang="en-US" altLang="ko-KR" sz="1700" dirty="0" err="1" smtClean="0">
                <a:latin typeface="Times New Roman" pitchFamily="16" charset="0"/>
              </a:rPr>
              <a:t>suo</a:t>
            </a:r>
            <a:r>
              <a:rPr lang="en-US" altLang="ko-KR" sz="1700" dirty="0" smtClean="0">
                <a:latin typeface="Times New Roman" pitchFamily="16" charset="0"/>
              </a:rPr>
              <a:t> </a:t>
            </a:r>
            <a:r>
              <a:rPr lang="en-US" altLang="ko-KR" sz="1700" dirty="0" err="1" smtClean="0">
                <a:latin typeface="Times New Roman" pitchFamily="16" charset="0"/>
              </a:rPr>
              <a:t>duro</a:t>
            </a:r>
            <a:r>
              <a:rPr lang="en-US" altLang="ko-KR" sz="1700" dirty="0" smtClean="0">
                <a:latin typeface="Times New Roman" pitchFamily="16" charset="0"/>
              </a:rPr>
              <a:t> </a:t>
            </a:r>
            <a:r>
              <a:rPr lang="en-US" altLang="ko-KR" sz="1700" dirty="0" err="1" smtClean="0">
                <a:latin typeface="Times New Roman" pitchFamily="16" charset="0"/>
              </a:rPr>
              <a:t>lavoro</a:t>
            </a:r>
            <a:r>
              <a:rPr lang="en-US" altLang="ko-KR" sz="1700" smtClean="0">
                <a:latin typeface="Times New Roman" pitchFamily="16" charset="0"/>
              </a:rPr>
              <a:t>.</a:t>
            </a:r>
            <a:endParaRPr lang="ko-KR" altLang="en-US" sz="1700" dirty="0">
              <a:latin typeface="Times New Roman" pitchFamily="16" charset="0"/>
            </a:endParaRPr>
          </a:p>
        </p:txBody>
      </p:sp>
      <p:pic>
        <p:nvPicPr>
          <p:cNvPr id="8" name="Picture 2" descr="/data/data/com.infraware.PolarisOfficeAsusForTablet/files/.polaris_temp/fImage3556927.jpeg"/>
          <p:cNvPicPr>
            <a:picLocks noChangeAspect="1"/>
          </p:cNvPicPr>
          <p:nvPr/>
        </p:nvPicPr>
        <p:blipFill>
          <a:blip r:embed="rId3" cstate="print"/>
          <a:stretch>
            <a:fillRect/>
          </a:stretch>
        </p:blipFill>
        <p:spPr>
          <a:xfrm>
            <a:off x="758190" y="2972435"/>
            <a:ext cx="2628265" cy="3501390"/>
          </a:xfrm>
          <a:prstGeom prst="rect">
            <a:avLst/>
          </a:prstGeom>
          <a:noFill/>
          <a:ln w="3175" cap="flat" cmpd="sng">
            <a:noFill/>
            <a:prstDash/>
          </a:ln>
          <a:effectLst>
            <a:innerShdw blurRad="114300">
              <a:prstClr val="black"/>
            </a:inn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Rect 3"/>
          <p:cNvSpPr>
            <a:spLocks noGrp="1" noChangeArrowheads="1"/>
          </p:cNvSpPr>
          <p:nvPr/>
        </p:nvSpPr>
        <p:spPr bwMode="auto">
          <a:xfrm>
            <a:off x="3059113" y="333375"/>
            <a:ext cx="2020887" cy="987425"/>
          </a:xfrm>
          <a:prstGeom prst="rect">
            <a:avLst/>
          </a:prstGeom>
          <a:noFill/>
          <a:ln w="0">
            <a:noFill/>
            <a:miter lim="800000"/>
            <a:headEnd/>
            <a:tailEnd/>
          </a:ln>
        </p:spPr>
        <p:txBody>
          <a:bodyPr lIns="89535" tIns="46355" rIns="89535" bIns="46355">
            <a:spAutoFit/>
          </a:bodyPr>
          <a:lstStyle/>
          <a:p>
            <a:pPr defTabSz="508000">
              <a:lnSpc>
                <a:spcPct val="129000"/>
              </a:lnSpc>
            </a:pPr>
            <a:r>
              <a:rPr lang="en-US" altLang="ko-KR" sz="5000" b="1">
                <a:solidFill>
                  <a:srgbClr val="4487C0"/>
                </a:solidFill>
                <a:latin typeface="Berlin Sans FB Demi" pitchFamily="34" charset="0"/>
              </a:rPr>
              <a:t>I gerö</a:t>
            </a:r>
            <a:endParaRPr lang="ko-KR" altLang="en-US" sz="5000" b="1">
              <a:latin typeface="Berlin Sans FB Demi" pitchFamily="34" charset="0"/>
            </a:endParaRPr>
          </a:p>
        </p:txBody>
      </p:sp>
      <p:sp>
        <p:nvSpPr>
          <p:cNvPr id="5" name="Rect 3"/>
          <p:cNvSpPr>
            <a:spLocks noGrp="1" noChangeArrowheads="1"/>
          </p:cNvSpPr>
          <p:nvPr/>
        </p:nvSpPr>
        <p:spPr bwMode="auto">
          <a:xfrm>
            <a:off x="5795963" y="1557338"/>
            <a:ext cx="2773362" cy="1522412"/>
          </a:xfrm>
          <a:prstGeom prst="rect">
            <a:avLst/>
          </a:prstGeom>
          <a:noFill/>
          <a:ln w="0">
            <a:noFill/>
            <a:miter lim="800000"/>
            <a:headEnd/>
            <a:tailEnd/>
          </a:ln>
        </p:spPr>
        <p:txBody>
          <a:bodyPr lIns="89535" tIns="46355" rIns="89535" bIns="46355">
            <a:spAutoFit/>
          </a:bodyPr>
          <a:lstStyle/>
          <a:p>
            <a:pPr defTabSz="508000">
              <a:lnSpc>
                <a:spcPct val="129000"/>
              </a:lnSpc>
            </a:pPr>
            <a:r>
              <a:rPr lang="en-US" altLang="ko-KR" b="1" i="1">
                <a:latin typeface="Times New Roman" pitchFamily="16" charset="0"/>
              </a:rPr>
              <a:t>C'un ràm in spàla o ‘l badilòn</a:t>
            </a:r>
            <a:endParaRPr lang="ko-KR" altLang="en-US" b="1" i="1">
              <a:latin typeface="Times New Roman" pitchFamily="16" charset="0"/>
            </a:endParaRPr>
          </a:p>
          <a:p>
            <a:pPr defTabSz="508000">
              <a:lnSpc>
                <a:spcPct val="129000"/>
              </a:lnSpc>
            </a:pPr>
            <a:r>
              <a:rPr lang="en-US" altLang="ko-KR" b="1" i="1">
                <a:latin typeface="Times New Roman" pitchFamily="16" charset="0"/>
              </a:rPr>
              <a:t>Ad pàn dü chilu pàr culasiòn</a:t>
            </a:r>
          </a:p>
        </p:txBody>
      </p:sp>
      <p:pic>
        <p:nvPicPr>
          <p:cNvPr id="6" name="Picture 1" descr="/data/data/com.infraware.PolarisOfficeAsusForTablet/files/.polaris_temp/fImage8302929.jpeg"/>
          <p:cNvPicPr>
            <a:picLocks noChangeAspect="1"/>
          </p:cNvPicPr>
          <p:nvPr/>
        </p:nvPicPr>
        <p:blipFill>
          <a:blip r:embed="rId2" cstate="print"/>
          <a:stretch>
            <a:fillRect/>
          </a:stretch>
        </p:blipFill>
        <p:spPr>
          <a:xfrm>
            <a:off x="696595" y="1410970"/>
            <a:ext cx="4841875" cy="3150870"/>
          </a:xfrm>
          <a:prstGeom prst="rect">
            <a:avLst/>
          </a:prstGeom>
          <a:noFill/>
          <a:ln w="3175" cap="flat" cmpd="sng">
            <a:noFill/>
            <a:prstDash/>
          </a:ln>
          <a:effectLst>
            <a:reflection blurRad="6350" stA="50000" endA="300" endPos="55000" dir="5400000" sy="-100000" algn="bl" rotWithShape="0"/>
          </a:effectLst>
        </p:spPr>
      </p:pic>
      <p:sp>
        <p:nvSpPr>
          <p:cNvPr id="7" name="CasellaDiTesto 5"/>
          <p:cNvSpPr txBox="1">
            <a:spLocks noChangeArrowheads="1"/>
          </p:cNvSpPr>
          <p:nvPr/>
        </p:nvSpPr>
        <p:spPr bwMode="auto">
          <a:xfrm>
            <a:off x="684213" y="4797425"/>
            <a:ext cx="7991475" cy="1633538"/>
          </a:xfrm>
          <a:prstGeom prst="rect">
            <a:avLst/>
          </a:prstGeom>
          <a:noFill/>
          <a:ln w="9525">
            <a:noFill/>
            <a:miter lim="800000"/>
            <a:headEnd/>
            <a:tailEnd/>
          </a:ln>
        </p:spPr>
        <p:txBody>
          <a:bodyPr>
            <a:spAutoFit/>
          </a:bodyPr>
          <a:lstStyle/>
          <a:p>
            <a:pPr>
              <a:lnSpc>
                <a:spcPct val="120000"/>
              </a:lnSpc>
            </a:pPr>
            <a:r>
              <a:rPr lang="it-IT" sz="1700">
                <a:latin typeface="Times New Roman" pitchFamily="16" charset="0"/>
                <a:cs typeface="Times New Roman" pitchFamily="16" charset="0"/>
              </a:rPr>
              <a:t>Così queste rime esemplificano le due principali caratteristiche di quei lavoratori: la forza fisica non comune e un ottimo appetito. Alzati prestissimo al mattino si trovavano sull’argine del fiume presso il </a:t>
            </a:r>
            <a:r>
              <a:rPr lang="it-IT" sz="1700" i="1">
                <a:latin typeface="Times New Roman" pitchFamily="16" charset="0"/>
                <a:cs typeface="Times New Roman" pitchFamily="16" charset="0"/>
              </a:rPr>
              <a:t>mutaiö. </a:t>
            </a:r>
            <a:r>
              <a:rPr lang="it-IT" sz="1700">
                <a:latin typeface="Times New Roman" pitchFamily="16" charset="0"/>
                <a:cs typeface="Times New Roman" pitchFamily="16" charset="0"/>
              </a:rPr>
              <a:t>Restando in piedi sulla grossa barca iniziavano a raschiare il fondo del fiume, ritirando ogni volta il loro </a:t>
            </a:r>
            <a:r>
              <a:rPr lang="it-IT" sz="1700" i="1">
                <a:latin typeface="Times New Roman" pitchFamily="16" charset="0"/>
                <a:cs typeface="Times New Roman" pitchFamily="16" charset="0"/>
              </a:rPr>
              <a:t>badilòn </a:t>
            </a:r>
            <a:r>
              <a:rPr lang="it-IT" sz="1700">
                <a:latin typeface="Times New Roman" pitchFamily="16" charset="0"/>
                <a:cs typeface="Times New Roman" pitchFamily="16" charset="0"/>
              </a:rPr>
              <a:t>colmo di ghiaia o di sabbia, a seconda del tipo di materiale richiesto.</a:t>
            </a:r>
            <a:endParaRPr lang="it-IT" sz="1700" i="1">
              <a:latin typeface="Times New Roman" pitchFamily="16" charset="0"/>
              <a:cs typeface="Times New Roman" pitchFamily="1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6000" b="0" i="0" u="none" strike="noStrike" kern="1200" cap="none" spc="0" normalizeH="0" baseline="0" noProof="0" smtClean="0">
                <a:ln>
                  <a:noFill/>
                </a:ln>
                <a:solidFill>
                  <a:schemeClr val="accent1"/>
                </a:solidFill>
                <a:effectLst>
                  <a:outerShdw blurRad="38100" dist="38100" dir="2700000" algn="tl">
                    <a:srgbClr val="000000">
                      <a:alpha val="43137"/>
                    </a:srgbClr>
                  </a:outerShdw>
                </a:effectLst>
                <a:uLnTx/>
                <a:uFillTx/>
                <a:latin typeface="Berlin Sans FB Demi" pitchFamily="34" charset="0"/>
                <a:ea typeface="+mj-ea"/>
                <a:cs typeface="+mj-cs"/>
              </a:rPr>
              <a:t>La spiaggia dei pavesi</a:t>
            </a:r>
            <a:endParaRPr kumimoji="0" lang="it-IT" sz="60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Berlin Sans FB Demi" pitchFamily="34" charset="0"/>
              <a:ea typeface="+mj-ea"/>
              <a:cs typeface="+mj-cs"/>
            </a:endParaRPr>
          </a:p>
        </p:txBody>
      </p:sp>
      <p:sp>
        <p:nvSpPr>
          <p:cNvPr id="5" name="CasellaDiTesto 2"/>
          <p:cNvSpPr txBox="1">
            <a:spLocks noChangeArrowheads="1"/>
          </p:cNvSpPr>
          <p:nvPr/>
        </p:nvSpPr>
        <p:spPr bwMode="auto">
          <a:xfrm>
            <a:off x="395288" y="1557338"/>
            <a:ext cx="4248150" cy="1647825"/>
          </a:xfrm>
          <a:prstGeom prst="rect">
            <a:avLst/>
          </a:prstGeom>
          <a:noFill/>
          <a:ln w="9525">
            <a:noFill/>
            <a:miter lim="800000"/>
            <a:headEnd/>
            <a:tailEnd/>
          </a:ln>
        </p:spPr>
        <p:txBody>
          <a:bodyPr>
            <a:spAutoFit/>
          </a:bodyPr>
          <a:lstStyle/>
          <a:p>
            <a:pPr>
              <a:lnSpc>
                <a:spcPct val="120000"/>
              </a:lnSpc>
            </a:pPr>
            <a:r>
              <a:rPr lang="it-IT" sz="1700" dirty="0">
                <a:latin typeface="Times New Roman" pitchFamily="18" charset="0"/>
                <a:cs typeface="Times New Roman" pitchFamily="18" charset="0"/>
              </a:rPr>
              <a:t>Ebbene si, quando il mare non si riusciva a raggiungere ci si poteva accontentare del nostro bel fiume , come hanno fatto i nostri nonni o genitori... finche purtroppo le spiagge sul fiume sono state chiuse. </a:t>
            </a:r>
          </a:p>
        </p:txBody>
      </p:sp>
      <p:pic>
        <p:nvPicPr>
          <p:cNvPr id="6" name="Immagine 5" descr="i bagni di varazze.jpg"/>
          <p:cNvPicPr>
            <a:picLocks noChangeAspect="1"/>
          </p:cNvPicPr>
          <p:nvPr/>
        </p:nvPicPr>
        <p:blipFill>
          <a:blip r:embed="rId2" cstate="print">
            <a:lum contrast="20000"/>
          </a:blip>
          <a:stretch>
            <a:fillRect/>
          </a:stretch>
        </p:blipFill>
        <p:spPr>
          <a:xfrm>
            <a:off x="4859338" y="1412875"/>
            <a:ext cx="3749675" cy="3100388"/>
          </a:xfrm>
          <a:prstGeom prst="rect">
            <a:avLst/>
          </a:prstGeom>
          <a:effectLst>
            <a:outerShdw blurRad="76200" dir="13500000" sy="23000" kx="1200000" algn="br" rotWithShape="0">
              <a:prstClr val="black">
                <a:alpha val="20000"/>
              </a:prstClr>
            </a:outerShdw>
          </a:effectLst>
        </p:spPr>
      </p:pic>
      <p:pic>
        <p:nvPicPr>
          <p:cNvPr id="7" name="Picture 2" descr="http://laprovinciapavese.gelocal.it/polopoly_fs/1.5410046.1342385787!/httpImage/image._gen/derivatives/landscape_660/image."/>
          <p:cNvPicPr>
            <a:picLocks noChangeAspect="1" noChangeArrowheads="1"/>
          </p:cNvPicPr>
          <p:nvPr/>
        </p:nvPicPr>
        <p:blipFill>
          <a:blip r:embed="rId3" cstate="print"/>
          <a:srcRect/>
          <a:stretch>
            <a:fillRect/>
          </a:stretch>
        </p:blipFill>
        <p:spPr bwMode="auto">
          <a:xfrm>
            <a:off x="250825" y="3573463"/>
            <a:ext cx="5256213" cy="308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Titolo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smtClean="0">
                <a:ln>
                  <a:noFill/>
                </a:ln>
                <a:solidFill>
                  <a:schemeClr val="tx1"/>
                </a:solidFill>
                <a:effectLst/>
                <a:uLnTx/>
                <a:uFillTx/>
                <a:latin typeface="+mj-lt"/>
                <a:ea typeface="+mj-ea"/>
                <a:cs typeface="+mj-cs"/>
              </a:rPr>
              <a:t>Il Ticino e le sue piene</a:t>
            </a:r>
            <a:endParaRPr kumimoji="0" lang="it-IT"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Immagine 4" descr="images.jpg"/>
          <p:cNvPicPr>
            <a:picLocks noChangeAspect="1"/>
          </p:cNvPicPr>
          <p:nvPr/>
        </p:nvPicPr>
        <p:blipFill>
          <a:blip r:embed="rId2" cstate="print"/>
          <a:stretch>
            <a:fillRect/>
          </a:stretch>
        </p:blipFill>
        <p:spPr>
          <a:xfrm>
            <a:off x="395536" y="1484784"/>
            <a:ext cx="4464496" cy="2376264"/>
          </a:xfrm>
          <a:prstGeom prst="rect">
            <a:avLst/>
          </a:prstGeom>
        </p:spPr>
      </p:pic>
      <p:pic>
        <p:nvPicPr>
          <p:cNvPr id="6" name="Immagine 5" descr="piena2.jpg"/>
          <p:cNvPicPr>
            <a:picLocks noChangeAspect="1"/>
          </p:cNvPicPr>
          <p:nvPr/>
        </p:nvPicPr>
        <p:blipFill>
          <a:blip r:embed="rId3" cstate="print"/>
          <a:stretch>
            <a:fillRect/>
          </a:stretch>
        </p:blipFill>
        <p:spPr>
          <a:xfrm>
            <a:off x="4572000" y="4077072"/>
            <a:ext cx="4145285" cy="2492896"/>
          </a:xfrm>
          <a:prstGeom prst="rect">
            <a:avLst/>
          </a:prstGeom>
        </p:spPr>
      </p:pic>
      <p:pic>
        <p:nvPicPr>
          <p:cNvPr id="7" name="Immagine 6" descr="images (1).jpg"/>
          <p:cNvPicPr>
            <a:picLocks noChangeAspect="1"/>
          </p:cNvPicPr>
          <p:nvPr/>
        </p:nvPicPr>
        <p:blipFill>
          <a:blip r:embed="rId4" cstate="print"/>
          <a:stretch>
            <a:fillRect/>
          </a:stretch>
        </p:blipFill>
        <p:spPr>
          <a:xfrm>
            <a:off x="5076056" y="1412776"/>
            <a:ext cx="3602986" cy="2482057"/>
          </a:xfrm>
          <a:prstGeom prst="rect">
            <a:avLst/>
          </a:prstGeom>
        </p:spPr>
      </p:pic>
      <p:pic>
        <p:nvPicPr>
          <p:cNvPr id="1026" name="Picture 2" descr="D:\FOTO Chioliini\La piena in via Milazzo.jpg"/>
          <p:cNvPicPr>
            <a:picLocks noGrp="1" noChangeAspect="1" noChangeArrowheads="1"/>
          </p:cNvPicPr>
          <p:nvPr>
            <p:ph idx="1"/>
          </p:nvPr>
        </p:nvPicPr>
        <p:blipFill>
          <a:blip r:embed="rId5" cstate="print"/>
          <a:srcRect/>
          <a:stretch>
            <a:fillRect/>
          </a:stretch>
        </p:blipFill>
        <p:spPr bwMode="auto">
          <a:xfrm>
            <a:off x="395536" y="4077072"/>
            <a:ext cx="3960440" cy="2337124"/>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descr="i barce 1.jpg"/>
          <p:cNvPicPr>
            <a:picLocks noGrp="1" noChangeAspect="1"/>
          </p:cNvPicPr>
          <p:nvPr>
            <p:ph idx="1"/>
          </p:nvPr>
        </p:nvPicPr>
        <p:blipFill>
          <a:blip r:embed="rId2" cstate="print"/>
          <a:stretch>
            <a:fillRect/>
          </a:stretch>
        </p:blipFill>
        <p:spPr>
          <a:xfrm>
            <a:off x="0" y="0"/>
            <a:ext cx="9144000" cy="6858000"/>
          </a:xfrm>
        </p:spPr>
      </p:pic>
      <p:sp>
        <p:nvSpPr>
          <p:cNvPr id="4" name="CasellaDiTesto 3"/>
          <p:cNvSpPr txBox="1"/>
          <p:nvPr/>
        </p:nvSpPr>
        <p:spPr>
          <a:xfrm>
            <a:off x="1116013" y="0"/>
            <a:ext cx="6408737" cy="923925"/>
          </a:xfrm>
          <a:prstGeom prst="rect">
            <a:avLst/>
          </a:prstGeom>
          <a:noFill/>
        </p:spPr>
        <p:txBody>
          <a:bodyPr>
            <a:spAutoFit/>
          </a:bodyPr>
          <a:lstStyle/>
          <a:p>
            <a:pPr algn="ctr" fontAlgn="auto">
              <a:spcBef>
                <a:spcPts val="0"/>
              </a:spcBef>
              <a:spcAft>
                <a:spcPts val="0"/>
              </a:spcAft>
              <a:defRPr/>
            </a:pPr>
            <a:r>
              <a:rPr lang="it-IT" sz="5400" i="1" dirty="0">
                <a:effectLst>
                  <a:outerShdw blurRad="38100" dist="38100" dir="2700000" algn="tl">
                    <a:srgbClr val="000000">
                      <a:alpha val="43137"/>
                    </a:srgbClr>
                  </a:outerShdw>
                </a:effectLst>
                <a:latin typeface="Imprint MT Shadow" pitchFamily="82" charset="0"/>
              </a:rPr>
              <a:t>I </a:t>
            </a:r>
            <a:r>
              <a:rPr lang="it-IT" sz="5400" i="1" dirty="0" err="1">
                <a:effectLst>
                  <a:outerShdw blurRad="38100" dist="38100" dir="2700000" algn="tl">
                    <a:srgbClr val="000000">
                      <a:alpha val="43137"/>
                    </a:srgbClr>
                  </a:outerShdw>
                </a:effectLst>
                <a:latin typeface="Imprint MT Shadow" pitchFamily="82" charset="0"/>
              </a:rPr>
              <a:t>barcè</a:t>
            </a:r>
            <a:endParaRPr lang="it-IT" sz="5400" i="1" dirty="0">
              <a:effectLst>
                <a:outerShdw blurRad="38100" dist="38100" dir="2700000" algn="tl">
                  <a:srgbClr val="000000">
                    <a:alpha val="43137"/>
                  </a:srgbClr>
                </a:outerShdw>
              </a:effectLst>
              <a:latin typeface="Imprint MT Shadow" pitchFamily="82" charset="0"/>
            </a:endParaRPr>
          </a:p>
        </p:txBody>
      </p:sp>
      <p:sp>
        <p:nvSpPr>
          <p:cNvPr id="5" name="CasellaDiTesto 3"/>
          <p:cNvSpPr txBox="1">
            <a:spLocks noChangeArrowheads="1"/>
          </p:cNvSpPr>
          <p:nvPr/>
        </p:nvSpPr>
        <p:spPr bwMode="auto">
          <a:xfrm>
            <a:off x="395288" y="692150"/>
            <a:ext cx="3348037" cy="2014538"/>
          </a:xfrm>
          <a:prstGeom prst="rect">
            <a:avLst/>
          </a:prstGeom>
          <a:noFill/>
          <a:ln w="9525">
            <a:noFill/>
            <a:miter lim="800000"/>
            <a:headEnd/>
            <a:tailEnd/>
          </a:ln>
        </p:spPr>
        <p:txBody>
          <a:bodyPr>
            <a:spAutoFit/>
          </a:bodyPr>
          <a:lstStyle/>
          <a:p>
            <a:r>
              <a:rPr lang="it-IT">
                <a:latin typeface="Calibri" pitchFamily="34" charset="0"/>
              </a:rPr>
              <a:t>Tipica imbarcazione fiumarola, ma non esiste uno standard per queste barche, hanno una lunghezza di circa 7,50 metri, una larghezza di circa un metro con un peso intorno ai 100 chilogrammi. </a:t>
            </a:r>
          </a:p>
        </p:txBody>
      </p:sp>
      <p:sp>
        <p:nvSpPr>
          <p:cNvPr id="6" name="CasellaDiTesto 5"/>
          <p:cNvSpPr txBox="1">
            <a:spLocks noChangeArrowheads="1"/>
          </p:cNvSpPr>
          <p:nvPr/>
        </p:nvSpPr>
        <p:spPr bwMode="auto">
          <a:xfrm>
            <a:off x="5292725" y="981075"/>
            <a:ext cx="3635375" cy="1190625"/>
          </a:xfrm>
          <a:prstGeom prst="rect">
            <a:avLst/>
          </a:prstGeom>
          <a:noFill/>
          <a:ln w="9525">
            <a:noFill/>
            <a:miter lim="800000"/>
            <a:headEnd/>
            <a:tailEnd/>
          </a:ln>
        </p:spPr>
        <p:txBody>
          <a:bodyPr>
            <a:spAutoFit/>
          </a:bodyPr>
          <a:lstStyle/>
          <a:p>
            <a:r>
              <a:rPr lang="it-IT" dirty="0">
                <a:latin typeface="Calibri" pitchFamily="34" charset="0"/>
              </a:rPr>
              <a:t>Per mantenere la bellezza di queste barche in larice i proprietari si impegnano annualmente con il </a:t>
            </a:r>
            <a:r>
              <a:rPr lang="it-IT" dirty="0" err="1">
                <a:latin typeface="Calibri" pitchFamily="34" charset="0"/>
              </a:rPr>
              <a:t>verniciamento</a:t>
            </a:r>
            <a:r>
              <a:rPr lang="it-IT" dirty="0">
                <a:latin typeface="Calibri" pitchFamily="34" charset="0"/>
              </a:rPr>
              <a:t> del mezzo.</a:t>
            </a: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9000" r="-9000"/>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238125" y="247650"/>
            <a:ext cx="8229600" cy="1143000"/>
          </a:xfrm>
        </p:spPr>
        <p:txBody>
          <a:bodyPr lIns="81639" tIns="42452" rIns="81639" bIns="42452"/>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it-IT" sz="6600" b="1" i="1" u="sng" smtClean="0">
                <a:effectLst>
                  <a:outerShdw blurRad="38100" dist="38100" dir="2700000" algn="tl">
                    <a:srgbClr val="C0C0C0"/>
                  </a:outerShdw>
                </a:effectLst>
                <a:latin typeface="Times New Roman" pitchFamily="18" charset="0"/>
              </a:rPr>
              <a:t>Il Palio del Ticino</a:t>
            </a:r>
          </a:p>
        </p:txBody>
      </p:sp>
      <p:sp>
        <p:nvSpPr>
          <p:cNvPr id="8195" name="Rectangle 3"/>
          <p:cNvSpPr>
            <a:spLocks noRot="1" noChangeArrowheads="1"/>
          </p:cNvSpPr>
          <p:nvPr/>
        </p:nvSpPr>
        <p:spPr bwMode="auto">
          <a:xfrm>
            <a:off x="0" y="1412776"/>
            <a:ext cx="8820472" cy="4824512"/>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defRPr/>
            </a:pPr>
            <a:r>
              <a:rPr lang="it-IT" sz="3200" b="1" dirty="0">
                <a:effectLst>
                  <a:outerShdw blurRad="38100" dist="38100" dir="2700000" algn="tl">
                    <a:srgbClr val="C0C0C0"/>
                  </a:outerShdw>
                </a:effectLst>
                <a:latin typeface="Arial" pitchFamily="34" charset="0"/>
              </a:rPr>
              <a:t>   </a:t>
            </a:r>
            <a:r>
              <a:rPr lang="it-IT" sz="3200" dirty="0">
                <a:solidFill>
                  <a:schemeClr val="bg1"/>
                </a:solidFill>
                <a:effectLst>
                  <a:outerShdw blurRad="38100" dist="38100" dir="2700000" algn="tl">
                    <a:srgbClr val="C0C0C0"/>
                  </a:outerShdw>
                </a:effectLst>
                <a:latin typeface="Aparajita" pitchFamily="34" charset="0"/>
              </a:rPr>
              <a:t>Il tutto trae origine dallo scontro tra la flotta di Filippo Maria   Visconti, Signore di Milano, guidata da </a:t>
            </a:r>
            <a:r>
              <a:rPr lang="it-IT" sz="3200" dirty="0" err="1">
                <a:solidFill>
                  <a:schemeClr val="bg1"/>
                </a:solidFill>
                <a:effectLst>
                  <a:outerShdw blurRad="38100" dist="38100" dir="2700000" algn="tl">
                    <a:srgbClr val="C0C0C0"/>
                  </a:outerShdw>
                </a:effectLst>
                <a:latin typeface="Aparajita" pitchFamily="34" charset="0"/>
              </a:rPr>
              <a:t>Pasino</a:t>
            </a:r>
            <a:r>
              <a:rPr lang="it-IT" sz="3200" dirty="0">
                <a:solidFill>
                  <a:schemeClr val="bg1"/>
                </a:solidFill>
                <a:effectLst>
                  <a:outerShdw blurRad="38100" dist="38100" dir="2700000" algn="tl">
                    <a:srgbClr val="C0C0C0"/>
                  </a:outerShdw>
                </a:effectLst>
                <a:latin typeface="Aparajita" pitchFamily="34" charset="0"/>
              </a:rPr>
              <a:t> degli </a:t>
            </a:r>
            <a:r>
              <a:rPr lang="it-IT" sz="3200" dirty="0" err="1">
                <a:solidFill>
                  <a:schemeClr val="bg1"/>
                </a:solidFill>
                <a:effectLst>
                  <a:outerShdw blurRad="38100" dist="38100" dir="2700000" algn="tl">
                    <a:srgbClr val="C0C0C0"/>
                  </a:outerShdw>
                </a:effectLst>
                <a:latin typeface="Aparajita" pitchFamily="34" charset="0"/>
              </a:rPr>
              <a:t>Eustachi</a:t>
            </a:r>
            <a:r>
              <a:rPr lang="it-IT" sz="3200" dirty="0">
                <a:solidFill>
                  <a:schemeClr val="bg1"/>
                </a:solidFill>
                <a:effectLst>
                  <a:outerShdw blurRad="38100" dist="38100" dir="2700000" algn="tl">
                    <a:srgbClr val="C0C0C0"/>
                  </a:outerShdw>
                </a:effectLst>
                <a:latin typeface="Aparajita" pitchFamily="34" charset="0"/>
              </a:rPr>
              <a:t>, Pavese e Capitano Generale del Naviglio Ducale e della Darsena, e l'imponente flotta della Serenissima Repubblica di Venezia (un centinaio di navi).</a:t>
            </a:r>
          </a:p>
          <a:p>
            <a:pPr marL="342900" indent="-342900">
              <a:lnSpc>
                <a:spcPct val="80000"/>
              </a:lnSpc>
              <a:spcBef>
                <a:spcPct val="20000"/>
              </a:spcBef>
              <a:buFont typeface="Wingdings" pitchFamily="2" charset="2"/>
              <a:buNone/>
              <a:defRPr/>
            </a:pPr>
            <a:r>
              <a:rPr lang="it-IT" sz="3200" dirty="0">
                <a:solidFill>
                  <a:schemeClr val="bg1"/>
                </a:solidFill>
                <a:effectLst>
                  <a:outerShdw blurRad="38100" dist="38100" dir="2700000" algn="tl">
                    <a:srgbClr val="C0C0C0"/>
                  </a:outerShdw>
                </a:effectLst>
                <a:latin typeface="Aparajita" pitchFamily="34" charset="0"/>
              </a:rPr>
              <a:t>     Il rientro a Pavia é trionfale e i Pavesi in segno di tripudio imbandierano le imbarcazioni con tutto ciò che di più vivace e colorato hanno a disposizione, comprese le divise degli ufficiali veneziani catturati.</a:t>
            </a:r>
          </a:p>
          <a:p>
            <a:pPr marL="342900" indent="-342900">
              <a:lnSpc>
                <a:spcPct val="80000"/>
              </a:lnSpc>
              <a:spcBef>
                <a:spcPct val="20000"/>
              </a:spcBef>
              <a:buFont typeface="Wingdings" pitchFamily="2" charset="2"/>
              <a:buNone/>
              <a:defRPr/>
            </a:pPr>
            <a:r>
              <a:rPr lang="it-IT" sz="3200" dirty="0">
                <a:solidFill>
                  <a:schemeClr val="bg1"/>
                </a:solidFill>
                <a:effectLst>
                  <a:outerShdw blurRad="38100" dist="38100" dir="2700000" algn="tl">
                    <a:srgbClr val="C0C0C0"/>
                  </a:outerShdw>
                </a:effectLst>
                <a:latin typeface="Aparajita" pitchFamily="34" charset="0"/>
              </a:rPr>
              <a:t>     Proprio da ciò pare </a:t>
            </a:r>
            <a:r>
              <a:rPr lang="it-IT" sz="3200" dirty="0" smtClean="0">
                <a:solidFill>
                  <a:schemeClr val="bg1"/>
                </a:solidFill>
                <a:effectLst>
                  <a:outerShdw blurRad="38100" dist="38100" dir="2700000" algn="tl">
                    <a:srgbClr val="C0C0C0"/>
                  </a:outerShdw>
                </a:effectLst>
                <a:latin typeface="Aparajita" pitchFamily="34" charset="0"/>
              </a:rPr>
              <a:t>derivi</a:t>
            </a:r>
          </a:p>
          <a:p>
            <a:pPr marL="342900" indent="-342900">
              <a:lnSpc>
                <a:spcPct val="80000"/>
              </a:lnSpc>
              <a:spcBef>
                <a:spcPct val="20000"/>
              </a:spcBef>
              <a:buFont typeface="Wingdings" pitchFamily="2" charset="2"/>
              <a:buNone/>
              <a:defRPr/>
            </a:pPr>
            <a:r>
              <a:rPr lang="it-IT" sz="3200" dirty="0" smtClean="0">
                <a:solidFill>
                  <a:schemeClr val="bg1"/>
                </a:solidFill>
                <a:effectLst>
                  <a:outerShdw blurRad="38100" dist="38100" dir="2700000" algn="tl">
                    <a:srgbClr val="C0C0C0"/>
                  </a:outerShdw>
                </a:effectLst>
                <a:latin typeface="Aparajita" pitchFamily="34" charset="0"/>
              </a:rPr>
              <a:t> </a:t>
            </a:r>
            <a:r>
              <a:rPr lang="it-IT" sz="3200" dirty="0" smtClean="0">
                <a:solidFill>
                  <a:schemeClr val="bg1"/>
                </a:solidFill>
                <a:effectLst>
                  <a:outerShdw blurRad="38100" dist="38100" dir="2700000" algn="tl">
                    <a:srgbClr val="C0C0C0"/>
                  </a:outerShdw>
                </a:effectLst>
                <a:latin typeface="Aparajita" pitchFamily="34" charset="0"/>
              </a:rPr>
              <a:t>    </a:t>
            </a:r>
            <a:r>
              <a:rPr lang="it-IT" sz="3200" dirty="0" smtClean="0">
                <a:solidFill>
                  <a:schemeClr val="bg1"/>
                </a:solidFill>
                <a:effectLst>
                  <a:outerShdw blurRad="38100" dist="38100" dir="2700000" algn="tl">
                    <a:srgbClr val="C0C0C0"/>
                  </a:outerShdw>
                </a:effectLst>
                <a:latin typeface="Aparajita" pitchFamily="34" charset="0"/>
              </a:rPr>
              <a:t> </a:t>
            </a:r>
            <a:r>
              <a:rPr lang="it-IT" sz="3200" dirty="0">
                <a:solidFill>
                  <a:schemeClr val="bg1"/>
                </a:solidFill>
                <a:effectLst>
                  <a:outerShdw blurRad="38100" dist="38100" dir="2700000" algn="tl">
                    <a:srgbClr val="C0C0C0"/>
                  </a:outerShdw>
                </a:effectLst>
                <a:latin typeface="Aparajita" pitchFamily="34" charset="0"/>
              </a:rPr>
              <a:t>il termine "Gran Pavese“.</a:t>
            </a:r>
          </a:p>
        </p:txBody>
      </p:sp>
      <p:pic>
        <p:nvPicPr>
          <p:cNvPr id="4" name="Immagine 3" descr="granpavese1.jpg"/>
          <p:cNvPicPr>
            <a:picLocks noChangeAspect="1"/>
          </p:cNvPicPr>
          <p:nvPr/>
        </p:nvPicPr>
        <p:blipFill>
          <a:blip r:embed="rId4" cstate="print"/>
          <a:stretch>
            <a:fillRect/>
          </a:stretch>
        </p:blipFill>
        <p:spPr>
          <a:xfrm>
            <a:off x="5508104" y="4711700"/>
            <a:ext cx="3175000" cy="21463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49" presetClass="entr" decel="100000" fill="hold" nodeType="withEffect">
                                  <p:stCondLst>
                                    <p:cond delay="0"/>
                                  </p:stCondLst>
                                  <p:childTnLst>
                                    <p:set>
                                      <p:cBhvr additive="repl">
                                        <p:cTn id="6" dur="1" fill="hold">
                                          <p:stCondLst>
                                            <p:cond delay="0"/>
                                          </p:stCondLst>
                                        </p:cTn>
                                        <p:tgtEl>
                                          <p:spTgt spid="10241"/>
                                        </p:tgtEl>
                                        <p:attrNameLst>
                                          <p:attrName>style.visibility</p:attrName>
                                        </p:attrNameLst>
                                      </p:cBhvr>
                                      <p:to>
                                        <p:strVal val="visible"/>
                                      </p:to>
                                    </p:set>
                                    <p:anim calcmode="lin" valueType="num">
                                      <p:cBhvr additive="repl">
                                        <p:cTn id="7" dur="500" fill="hold"/>
                                        <p:tgtEl>
                                          <p:spTgt spid="10241"/>
                                        </p:tgtEl>
                                        <p:attrNameLst>
                                          <p:attrName>ppt_w</p:attrName>
                                        </p:attrNameLst>
                                      </p:cBhvr>
                                      <p:tavLst>
                                        <p:tav tm="100000">
                                          <p:val>
                                            <p:strVal val="0"/>
                                          </p:val>
                                        </p:tav>
                                        <p:tav>
                                          <p:val>
                                            <p:strVal val="#ppt_w"/>
                                          </p:val>
                                        </p:tav>
                                      </p:tavLst>
                                    </p:anim>
                                    <p:anim calcmode="lin" valueType="num">
                                      <p:cBhvr additive="repl">
                                        <p:cTn id="8" dur="500" fill="hold"/>
                                        <p:tgtEl>
                                          <p:spTgt spid="10241"/>
                                        </p:tgtEl>
                                        <p:attrNameLst>
                                          <p:attrName>ppt_h</p:attrName>
                                        </p:attrNameLst>
                                      </p:cBhvr>
                                      <p:tavLst>
                                        <p:tav tm="100000">
                                          <p:val>
                                            <p:strVal val="0"/>
                                          </p:val>
                                        </p:tav>
                                        <p:tav>
                                          <p:val>
                                            <p:strVal val="#ppt_h"/>
                                          </p:val>
                                        </p:tav>
                                      </p:tavLst>
                                    </p:anim>
                                    <p:anim calcmode="lin" valueType="num">
                                      <p:cBhvr additive="repl">
                                        <p:cTn id="9" dur="500" fill="hold"/>
                                        <p:tgtEl>
                                          <p:spTgt spid="10241"/>
                                        </p:tgtEl>
                                        <p:attrNameLst>
                                          <p:attrName>r</p:attrName>
                                        </p:attrNameLst>
                                      </p:cBhvr>
                                      <p:tavLst>
                                        <p:tav tm="100000">
                                          <p:val>
                                            <p:strVal val="360"/>
                                          </p:val>
                                        </p:tav>
                                        <p:tav>
                                          <p:val>
                                            <p:strVal val="0"/>
                                          </p:val>
                                        </p:tav>
                                      </p:tavLst>
                                    </p:anim>
                                    <p:animEffect transition="in" filter="fade">
                                      <p:cBhvr additive="repl">
                                        <p:cTn id="10" dur="500"/>
                                        <p:tgtEl>
                                          <p:spTgt spid="10241"/>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circle(out)">
                                      <p:cBhvr>
                                        <p:cTn id="14" dur="2000"/>
                                        <p:tgtEl>
                                          <p:spTgt spid="8195">
                                            <p:txEl>
                                              <p:pRg st="0" end="0"/>
                                            </p:txEl>
                                          </p:spTgt>
                                        </p:tgtEl>
                                      </p:cBhvr>
                                    </p:animEffect>
                                  </p:childTnLst>
                                </p:cTn>
                              </p:par>
                            </p:childTnLst>
                          </p:cTn>
                        </p:par>
                        <p:par>
                          <p:cTn id="15" fill="hold">
                            <p:stCondLst>
                              <p:cond delay="2500"/>
                            </p:stCondLst>
                            <p:childTnLst>
                              <p:par>
                                <p:cTn id="16" presetID="6" presetClass="entr" presetSubtype="32" fill="hold" nodeType="after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Effect transition="in" filter="circle(out)">
                                      <p:cBhvr>
                                        <p:cTn id="18" dur="2000"/>
                                        <p:tgtEl>
                                          <p:spTgt spid="8195">
                                            <p:txEl>
                                              <p:pRg st="1" end="1"/>
                                            </p:txEl>
                                          </p:spTgt>
                                        </p:tgtEl>
                                      </p:cBhvr>
                                    </p:animEffect>
                                  </p:childTnLst>
                                </p:cTn>
                              </p:par>
                            </p:childTnLst>
                          </p:cTn>
                        </p:par>
                        <p:par>
                          <p:cTn id="19" fill="hold">
                            <p:stCondLst>
                              <p:cond delay="4500"/>
                            </p:stCondLst>
                            <p:childTnLst>
                              <p:par>
                                <p:cTn id="20" presetID="6" presetClass="entr" presetSubtype="32" fill="hold" nodeType="after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circle(out)">
                                      <p:cBhvr>
                                        <p:cTn id="22" dur="2000"/>
                                        <p:tgtEl>
                                          <p:spTgt spid="8195">
                                            <p:txEl>
                                              <p:pRg st="2" end="2"/>
                                            </p:txEl>
                                          </p:spTgt>
                                        </p:tgtEl>
                                      </p:cBhvr>
                                    </p:animEffect>
                                  </p:childTnLst>
                                </p:cTn>
                              </p:par>
                            </p:childTnLst>
                          </p:cTn>
                        </p:par>
                        <p:par>
                          <p:cTn id="23" fill="hold">
                            <p:stCondLst>
                              <p:cond delay="6500"/>
                            </p:stCondLst>
                            <p:childTnLst>
                              <p:par>
                                <p:cTn id="24" presetID="6" presetClass="entr" presetSubtype="32" fill="hold" nodeType="after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circle(out)">
                                      <p:cBhvr>
                                        <p:cTn id="26" dur="2000"/>
                                        <p:tgtEl>
                                          <p:spTgt spid="819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Presentazione su schermo (4:3)</PresentationFormat>
  <Paragraphs>81</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Diapositiva 2</vt:lpstr>
      <vt:lpstr>Diapositiva 3</vt:lpstr>
      <vt:lpstr>Diapositiva 4</vt:lpstr>
      <vt:lpstr>Diapositiva 5</vt:lpstr>
      <vt:lpstr>Diapositiva 6</vt:lpstr>
      <vt:lpstr>Diapositiva 7</vt:lpstr>
      <vt:lpstr>Diapositiva 8</vt:lpstr>
      <vt:lpstr>Il Palio del Ticino</vt:lpstr>
      <vt:lpstr>Diapositiva 10</vt:lpstr>
      <vt:lpstr>Canottieri Ticino</vt:lpstr>
      <vt:lpstr>IL C.U.S. Pavia</vt:lpstr>
      <vt:lpstr>La regata Pavia-Pisa</vt:lpstr>
      <vt:lpstr>La nostra classe al CUS</vt:lpstr>
      <vt:lpstr>Foto di gruppo  con il Presidente Cesare Dacarro e Daniele Bronzini</vt:lpstr>
      <vt:lpstr>Diapositiva 16</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Windows User</cp:lastModifiedBy>
  <cp:revision>37</cp:revision>
  <dcterms:created xsi:type="dcterms:W3CDTF">2014-05-16T06:55:27Z</dcterms:created>
  <dcterms:modified xsi:type="dcterms:W3CDTF">2014-05-26T14:44:12Z</dcterms:modified>
</cp:coreProperties>
</file>