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04207B-44B3-4E36-A5BF-1AE194463584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81F328C-00EC-4E07-B4FC-42CD4498583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innovabili.it/ambiente/raee-dramma-ambientale-business-illegale-33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8" y="404664"/>
            <a:ext cx="2857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558286" cy="237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5700"/>
            <a:ext cx="3641774" cy="148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3823" y="692696"/>
            <a:ext cx="3438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“Recupero dell’oro dai componenti elettronici” 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73823" y="2564904"/>
            <a:ext cx="2862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2AG :Vai, Favini</a:t>
            </a:r>
          </a:p>
          <a:p>
            <a:endParaRPr lang="it-IT" dirty="0" smtClean="0"/>
          </a:p>
          <a:p>
            <a:r>
              <a:rPr lang="it-IT" dirty="0" smtClean="0"/>
              <a:t>2CG :Moroni</a:t>
            </a:r>
          </a:p>
          <a:p>
            <a:endParaRPr lang="it-IT" dirty="0" smtClean="0"/>
          </a:p>
          <a:p>
            <a:r>
              <a:rPr lang="it-IT" dirty="0" smtClean="0"/>
              <a:t>1AG :</a:t>
            </a:r>
            <a:r>
              <a:rPr lang="it-IT" dirty="0" err="1" smtClean="0"/>
              <a:t>Maurogiovanni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28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i immagini per recupero dell'oro dai circui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048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12435"/>
            <a:ext cx="3217540" cy="24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66768" y="3645024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I titolari della ditta di smaltimento </a:t>
            </a:r>
            <a:r>
              <a:rPr lang="it-IT" i="1" dirty="0" err="1">
                <a:solidFill>
                  <a:srgbClr val="000000"/>
                </a:solidFill>
                <a:latin typeface="Verdana" panose="020B0604030504040204" pitchFamily="34" charset="0"/>
              </a:rPr>
              <a:t>Feragame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 di Broni (PV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) ,durante un intervento nella nostra scuola,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ci 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hanno fatto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 comprendere 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</a:rPr>
              <a:t>quanto la </a:t>
            </a:r>
            <a:r>
              <a:rPr lang="it-IT" dirty="0">
                <a:solidFill>
                  <a:srgbClr val="000000"/>
                </a:solidFill>
                <a:latin typeface="Verdana" panose="020B0604030504040204" pitchFamily="34" charset="0"/>
              </a:rPr>
              <a:t>corretta gestione dei RAEE sia un esempio importante di riduzione dell’inquinamento ambientale finalizzata al riciclo 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92581" y="129243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Smaltimento rifiuti: </a:t>
            </a:r>
            <a:r>
              <a:rPr lang="it-IT" b="1" dirty="0" err="1" smtClean="0">
                <a:solidFill>
                  <a:schemeClr val="bg1"/>
                </a:solidFill>
              </a:rPr>
              <a:t>Ferragame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24128" y="1580912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Ogni anno il mondo produce oltre 50 milioni di tonnellate di rifiuti elettrici ed elettronici (</a:t>
            </a:r>
            <a:r>
              <a:rPr lang="it-IT" u="sng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RAEE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).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187624" y="3599523"/>
            <a:ext cx="6876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Una quota in rapida crescita a causa dell’incessante innovazione tecnologica e dell’obsolescenza programmata che la alimenta, accorciando il ciclo di vita dei dispositivi elettronici.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779912" y="48395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solidFill>
                  <a:srgbClr val="222222"/>
                </a:solidFill>
                <a:latin typeface="Arial" panose="020B0604020202020204" pitchFamily="34" charset="0"/>
              </a:rPr>
              <a:t>Data 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la carenza di metodi di riciclo adeguati, oltre l’80% di questi rifiuti finisce in discarica, con gravi problemi </a:t>
            </a:r>
            <a:r>
              <a:rPr lang="it-IT" dirty="0" smtClean="0">
                <a:solidFill>
                  <a:srgbClr val="222222"/>
                </a:solidFill>
                <a:latin typeface="Arial" panose="020B0604020202020204" pitchFamily="34" charset="0"/>
              </a:rPr>
              <a:t>ambientali.</a:t>
            </a:r>
            <a:endParaRPr lang="it-IT" dirty="0"/>
          </a:p>
        </p:txBody>
      </p:sp>
      <p:pic>
        <p:nvPicPr>
          <p:cNvPr id="1028" name="Picture 4" descr="Risultati immagini per produzione raee 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0628"/>
            <a:ext cx="2736304" cy="14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produzione raee euro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4" y="762607"/>
            <a:ext cx="5077717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692581" y="129243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Smaltimento rifiuti: RAEE 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4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8360"/>
            <a:ext cx="2773363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032995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In </a:t>
            </a:r>
            <a:r>
              <a:rPr lang="it-IT" dirty="0"/>
              <a:t>questi dispositivi, si rinvengono anche metalli preziosi quali argento, oro, rame e platino.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1600" y="3190837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Considerato che il prezzo dell’oro è a tutt’oggi particolarmente elevato (sempre superiore ad 850 EUR/</a:t>
            </a:r>
            <a:r>
              <a:rPr lang="it-IT" dirty="0" err="1"/>
              <a:t>oz</a:t>
            </a:r>
            <a:r>
              <a:rPr lang="it-IT" dirty="0"/>
              <a:t> negli ultimi anni) </a:t>
            </a:r>
            <a:r>
              <a:rPr lang="it-IT" dirty="0" smtClean="0"/>
              <a:t>un </a:t>
            </a:r>
            <a:r>
              <a:rPr lang="it-IT" dirty="0"/>
              <a:t>suo recupero dai rifiuti elettronici potrebbe diventare interessante anche in termini economici. Si stima, infatti, che siano impiegate dall’industria elettronica 320 tonnellate d’oro ogni anno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24" y="3219279"/>
            <a:ext cx="3736909" cy="20162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16016" y="-2861"/>
            <a:ext cx="340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Smaltimento rifiuti: Oro nelle RAEE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00138"/>
            <a:ext cx="6191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92581" y="12924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Procedimento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347864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L’ acido</a:t>
            </a:r>
            <a:r>
              <a:rPr lang="it-IT" dirty="0"/>
              <a:t> </a:t>
            </a:r>
            <a:r>
              <a:rPr lang="it-IT" dirty="0" smtClean="0"/>
              <a:t>nitrico </a:t>
            </a:r>
            <a:r>
              <a:rPr lang="it-IT" b="1" dirty="0" smtClean="0"/>
              <a:t>reagisce </a:t>
            </a:r>
            <a:r>
              <a:rPr lang="it-IT" b="1" dirty="0"/>
              <a:t>con alcuni metalli, in particolare rame e argento</a:t>
            </a:r>
            <a:r>
              <a:rPr lang="it-IT" dirty="0"/>
              <a:t>. L'acido </a:t>
            </a:r>
            <a:r>
              <a:rPr lang="it-IT" dirty="0" smtClean="0"/>
              <a:t>nitrico a freddo reagisce poco sull'oro</a:t>
            </a:r>
            <a:r>
              <a:rPr lang="it-IT" dirty="0"/>
              <a:t>. </a:t>
            </a:r>
          </a:p>
        </p:txBody>
      </p:sp>
      <p:pic>
        <p:nvPicPr>
          <p:cNvPr id="2050" name="Picture 2" descr="http://media.bestofmicro.com/amd-k5-nitric-acid,8-9-27116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2" y="806542"/>
            <a:ext cx="2578391" cy="19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491880" y="27559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Per questo abbiamo usato una miscela di acido cloridrico e nitrico (4:1)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581058" y="3448515"/>
            <a:ext cx="410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HNO</a:t>
            </a:r>
            <a:r>
              <a:rPr lang="pt-BR" b="1" baseline="-25000" dirty="0"/>
              <a:t>3</a:t>
            </a:r>
            <a:r>
              <a:rPr lang="pt-BR" b="1" dirty="0"/>
              <a:t> + 3HCl → Cl</a:t>
            </a:r>
            <a:r>
              <a:rPr lang="pt-BR" b="1" baseline="-25000" dirty="0"/>
              <a:t>2</a:t>
            </a:r>
            <a:r>
              <a:rPr lang="pt-BR" b="1" dirty="0"/>
              <a:t> + NOCl + 2H</a:t>
            </a:r>
            <a:r>
              <a:rPr lang="pt-BR" b="1" baseline="-25000" dirty="0"/>
              <a:t>2</a:t>
            </a:r>
            <a:r>
              <a:rPr lang="pt-BR" b="1" dirty="0"/>
              <a:t>O</a:t>
            </a:r>
            <a:endParaRPr lang="it-IT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73" y="4156631"/>
            <a:ext cx="1860428" cy="207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436096" y="472514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C1C1C"/>
                </a:solidFill>
                <a:latin typeface="Raleway"/>
              </a:rPr>
              <a:t>Au + HNO</a:t>
            </a:r>
            <a:r>
              <a:rPr lang="pt-BR" b="1" baseline="-25000" dirty="0">
                <a:solidFill>
                  <a:srgbClr val="1C1C1C"/>
                </a:solidFill>
                <a:latin typeface="Raleway"/>
              </a:rPr>
              <a:t>3</a:t>
            </a:r>
            <a:r>
              <a:rPr lang="pt-BR" b="1" dirty="0">
                <a:solidFill>
                  <a:srgbClr val="1C1C1C"/>
                </a:solidFill>
                <a:latin typeface="Raleway"/>
              </a:rPr>
              <a:t> + 3 HCl → HAuCl</a:t>
            </a:r>
            <a:r>
              <a:rPr lang="pt-BR" b="1" baseline="-25000" dirty="0">
                <a:solidFill>
                  <a:srgbClr val="1C1C1C"/>
                </a:solidFill>
                <a:latin typeface="Raleway"/>
              </a:rPr>
              <a:t>4</a:t>
            </a:r>
            <a:r>
              <a:rPr lang="pt-BR" b="1" dirty="0">
                <a:solidFill>
                  <a:srgbClr val="1C1C1C"/>
                </a:solidFill>
                <a:latin typeface="Raleway"/>
              </a:rPr>
              <a:t> + NO + 2 H</a:t>
            </a:r>
            <a:r>
              <a:rPr lang="pt-BR" b="1" baseline="-25000" dirty="0">
                <a:solidFill>
                  <a:srgbClr val="1C1C1C"/>
                </a:solidFill>
                <a:latin typeface="Raleway"/>
              </a:rPr>
              <a:t>2</a:t>
            </a:r>
            <a:r>
              <a:rPr lang="pt-BR" b="1" dirty="0">
                <a:solidFill>
                  <a:srgbClr val="1C1C1C"/>
                </a:solidFill>
                <a:latin typeface="Raleway"/>
              </a:rPr>
              <a:t>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88024" y="-14144"/>
            <a:ext cx="337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Esperimenti effettuati: portare in soluzione l’oro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177" y="2924944"/>
            <a:ext cx="12954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5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docente1\Downloads\IMG-20180601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48417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precipitare l’ oro abbiamo utilizzato vari metodi; il più efficace risulta lo SnCl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060541"/>
            <a:ext cx="2978445" cy="233642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88024" y="-14144"/>
            <a:ext cx="337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Esperimenti effettuati: far precipitare l’oro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11960" y="3428461"/>
            <a:ext cx="4150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L’oro precipitato in queste condizioni risulta essere nero-marrone, il colore dipende dalla granulometria delle particelle: più sono piccole le particelle più risulta nero.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748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99064" y="429309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verificato </a:t>
            </a:r>
            <a:r>
              <a:rPr lang="it-IT" b="1" dirty="0" smtClean="0"/>
              <a:t>infine che il processo, anche se non del tutto privo di rischi, è fattibile.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177281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 un futuro metteremo a punto meglio il processo, rendendolo più sicuro e più efficace.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16632"/>
            <a:ext cx="337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Conclusione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37890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Quest’anno abbiamo: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205159" y="2714230"/>
            <a:ext cx="324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Fondere l’oro in una pepita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07976" y="113312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L’oro così formato andrebbe fuso per ottenere una classica pepita;  per questo motivo il nostro lavoro non si conclude adesso e quindi:</a:t>
            </a:r>
          </a:p>
          <a:p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99064" y="507415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</a:t>
            </a:r>
            <a:r>
              <a:rPr lang="it-IT" b="1" dirty="0" smtClean="0"/>
              <a:t>erificato le problematiche di tale processo.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09450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206</TotalTime>
  <Words>333</Words>
  <Application>Microsoft Office PowerPoint</Application>
  <PresentationFormat>Presentazione su schermo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Raleway</vt:lpstr>
      <vt:lpstr>Verdana</vt:lpstr>
      <vt:lpstr>Wingdings 2</vt:lpstr>
      <vt:lpstr>Austin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docente1</dc:creator>
  <cp:lastModifiedBy>CHIMICA</cp:lastModifiedBy>
  <cp:revision>20</cp:revision>
  <dcterms:created xsi:type="dcterms:W3CDTF">2018-05-31T12:37:23Z</dcterms:created>
  <dcterms:modified xsi:type="dcterms:W3CDTF">2018-06-04T15:09:47Z</dcterms:modified>
</cp:coreProperties>
</file>