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31.JPG" ContentType="image/jpeg"/>
  <Override PartName="/ppt/media/image32.JPG" ContentType="image/jpeg"/>
  <Override PartName="/ppt/media/image33.jpg" ContentType="image/jpeg"/>
  <Override PartName="/ppt/media/image34.jpg" ContentType="image/jpeg"/>
  <Override PartName="/ppt/media/image35.jpg" ContentType="image/jpeg"/>
  <Override PartName="/ppt/media/image3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notesMasterIdLst>
    <p:notesMasterId r:id="rId16"/>
  </p:notesMasterIdLst>
  <p:sldIdLst>
    <p:sldId id="256" r:id="rId2"/>
    <p:sldId id="257" r:id="rId3"/>
    <p:sldId id="270" r:id="rId4"/>
    <p:sldId id="259" r:id="rId5"/>
    <p:sldId id="260" r:id="rId6"/>
    <p:sldId id="269" r:id="rId7"/>
    <p:sldId id="261" r:id="rId8"/>
    <p:sldId id="262" r:id="rId9"/>
    <p:sldId id="264" r:id="rId10"/>
    <p:sldId id="265" r:id="rId11"/>
    <p:sldId id="267" r:id="rId12"/>
    <p:sldId id="266" r:id="rId13"/>
    <p:sldId id="263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28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90" y="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323759-48BF-4DC2-A28C-45798D4B16E1}" type="datetimeFigureOut">
              <a:rPr lang="it-IT" smtClean="0"/>
              <a:t>05/06/2018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178D6-F147-45E7-ADA2-52129D59C0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4482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252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295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217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810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544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541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544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234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610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6/5/2018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014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58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6/5/2018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955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894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950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730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21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79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6/5/2018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59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g"/><Relationship Id="rId7" Type="http://schemas.openxmlformats.org/officeDocument/2006/relationships/image" Target="../media/image3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" Target="slide5.xml"/><Relationship Id="rId7" Type="http://schemas.openxmlformats.org/officeDocument/2006/relationships/image" Target="../media/image8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4" Type="http://schemas.openxmlformats.org/officeDocument/2006/relationships/slide" Target="slide4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6000" b="1" i="1" dirty="0">
                <a:solidFill>
                  <a:srgbClr val="296543"/>
                </a:solidFill>
              </a:rPr>
              <a:t>IL FUTURO</a:t>
            </a:r>
            <a:br>
              <a:rPr lang="it-IT" sz="6000" b="1" i="1" dirty="0">
                <a:solidFill>
                  <a:srgbClr val="296543"/>
                </a:solidFill>
              </a:rPr>
            </a:br>
            <a:endParaRPr lang="it-IT" i="1" dirty="0">
              <a:solidFill>
                <a:schemeClr val="tx1"/>
              </a:solidFill>
              <a:latin typeface="BankGothic Md BT" panose="020B0807020203060204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719274" y="3798332"/>
            <a:ext cx="6815669" cy="132080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dirty="0">
                <a:latin typeface="BankGothic Lt BT" panose="020B0607020203060204" pitchFamily="34" charset="0"/>
              </a:rPr>
              <a:t>COME MIGLIORARE IL PRESENTE PER AVERE UN FUTURO MIGLIORE</a:t>
            </a:r>
          </a:p>
          <a:p>
            <a:endParaRPr lang="it-IT" dirty="0">
              <a:latin typeface="BankGothic Lt BT" panose="020B060702020306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719274" y="2463334"/>
            <a:ext cx="67619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8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BankGothic Md BT" panose="020B0807020203060204" pitchFamily="34" charset="0"/>
              </a:rPr>
              <a:t>LA DIFFERENZIATA</a:t>
            </a:r>
            <a:endParaRPr lang="it-IT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4462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117" y="3479133"/>
            <a:ext cx="3487013" cy="2626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804" y="776052"/>
            <a:ext cx="4338475" cy="3253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1117" y="727860"/>
            <a:ext cx="3438737" cy="2583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asellaDiTesto 4"/>
          <p:cNvSpPr txBox="1"/>
          <p:nvPr/>
        </p:nvSpPr>
        <p:spPr>
          <a:xfrm>
            <a:off x="652221" y="4464908"/>
            <a:ext cx="6845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>
                <a:latin typeface="BankGothic Md BT" panose="020B0807020203060204" pitchFamily="34" charset="0"/>
              </a:rPr>
              <a:t>ELABORAZIONE…</a:t>
            </a:r>
          </a:p>
        </p:txBody>
      </p:sp>
    </p:spTree>
    <p:extLst>
      <p:ext uri="{BB962C8B-B14F-4D97-AF65-F5344CB8AC3E}">
        <p14:creationId xmlns:p14="http://schemas.microsoft.com/office/powerpoint/2010/main" val="214466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15" y="876634"/>
            <a:ext cx="7566134" cy="5196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551" y="1269999"/>
            <a:ext cx="2684489" cy="1716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asellaDiTesto 4"/>
          <p:cNvSpPr txBox="1"/>
          <p:nvPr/>
        </p:nvSpPr>
        <p:spPr>
          <a:xfrm>
            <a:off x="9619217" y="3081867"/>
            <a:ext cx="1100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PLANIMETRIA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0388599" y="3081867"/>
            <a:ext cx="50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PIANO</a:t>
            </a:r>
          </a:p>
          <a:p>
            <a:endParaRPr lang="it-IT" sz="2000" dirty="0"/>
          </a:p>
          <a:p>
            <a:r>
              <a:rPr lang="it-IT" dirty="0"/>
              <a:t>TERRA</a:t>
            </a:r>
          </a:p>
        </p:txBody>
      </p:sp>
      <p:sp>
        <p:nvSpPr>
          <p:cNvPr id="4" name="Rettangolo 3"/>
          <p:cNvSpPr/>
          <p:nvPr/>
        </p:nvSpPr>
        <p:spPr>
          <a:xfrm>
            <a:off x="7191632" y="5206313"/>
            <a:ext cx="411892" cy="43660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9976022" y="2281881"/>
            <a:ext cx="57664" cy="4942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2667000" y="1269999"/>
            <a:ext cx="944880" cy="10613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003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801622"/>
            <a:ext cx="8719249" cy="525475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141461" y="4410901"/>
            <a:ext cx="12556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PLANIMETRIA1^ PIANO</a:t>
            </a:r>
          </a:p>
          <a:p>
            <a:endParaRPr lang="it-IT" sz="3200" dirty="0"/>
          </a:p>
        </p:txBody>
      </p:sp>
      <p:sp>
        <p:nvSpPr>
          <p:cNvPr id="2" name="Rettangolo 1"/>
          <p:cNvSpPr/>
          <p:nvPr/>
        </p:nvSpPr>
        <p:spPr>
          <a:xfrm>
            <a:off x="10410738" y="5436066"/>
            <a:ext cx="427838" cy="38589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509" y="1432513"/>
            <a:ext cx="858817" cy="96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78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185" y="1672281"/>
            <a:ext cx="4662615" cy="3496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12" y="820140"/>
            <a:ext cx="4661984" cy="3496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asellaDiTesto 9"/>
          <p:cNvSpPr txBox="1"/>
          <p:nvPr/>
        </p:nvSpPr>
        <p:spPr>
          <a:xfrm>
            <a:off x="456139" y="4885037"/>
            <a:ext cx="6010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 smtClean="0">
                <a:latin typeface="Agency FB" panose="020B0503020202020204" pitchFamily="34" charset="0"/>
              </a:rPr>
              <a:t>REALIZZAZIONE CARTELLONI…</a:t>
            </a:r>
            <a:endParaRPr lang="it-IT" sz="48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2969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17" y="728133"/>
            <a:ext cx="2655779" cy="3251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343" y="728133"/>
            <a:ext cx="2228190" cy="3269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580" y="728133"/>
            <a:ext cx="2296677" cy="3283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304" y="726873"/>
            <a:ext cx="2298887" cy="3269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913" y="4295003"/>
            <a:ext cx="1685667" cy="168566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007" y="4295003"/>
            <a:ext cx="1696538" cy="169653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83" y="4295003"/>
            <a:ext cx="1720678" cy="172067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96" y="4031726"/>
            <a:ext cx="2212219" cy="2212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554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9580820" y="1120345"/>
            <a:ext cx="1468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00B050"/>
                </a:solidFill>
                <a:latin typeface="Aharoni" panose="02010803020104030203" pitchFamily="2" charset="-79"/>
                <a:ea typeface="Arial Unicode MS" panose="020B0604020202020204" pitchFamily="34" charset="-128"/>
                <a:cs typeface="Aharoni" panose="02010803020104030203" pitchFamily="2" charset="-79"/>
                <a:hlinkClick r:id="rId2" action="ppaction://hlinksldjump"/>
              </a:rPr>
              <a:t>VETRO</a:t>
            </a:r>
            <a:endParaRPr lang="it-IT" sz="2400" b="1" i="1" dirty="0">
              <a:solidFill>
                <a:srgbClr val="00B050"/>
              </a:solidFill>
              <a:latin typeface="Aharoni" panose="02010803020104030203" pitchFamily="2" charset="-79"/>
              <a:ea typeface="Arial Unicode MS" panose="020B0604020202020204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135420" y="1041690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C000"/>
                </a:solidFill>
                <a:latin typeface="Agency FB" panose="020B0503020202020204" pitchFamily="34" charset="0"/>
                <a:hlinkClick r:id="rId3" action="ppaction://hlinksldjump"/>
              </a:rPr>
              <a:t>MULTIMATERIALI</a:t>
            </a:r>
            <a:endParaRPr lang="it-IT" sz="2400" dirty="0"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792008" y="935680"/>
            <a:ext cx="2082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B0F0"/>
                </a:solidFill>
                <a:latin typeface="Curlz MT" panose="04040404050702020202" pitchFamily="82" charset="0"/>
                <a:hlinkClick r:id="rId4" action="ppaction://hlinksldjump"/>
              </a:rPr>
              <a:t>CARTA</a:t>
            </a:r>
            <a:r>
              <a:rPr lang="it-IT" sz="2400" dirty="0">
                <a:solidFill>
                  <a:srgbClr val="00B0F0"/>
                </a:solidFill>
                <a:latin typeface="Curlz MT" panose="04040404050702020202" pitchFamily="82" charset="0"/>
              </a:rPr>
              <a:t> </a:t>
            </a:r>
            <a:r>
              <a:rPr lang="it-IT" sz="2400" dirty="0">
                <a:solidFill>
                  <a:srgbClr val="00B0F0"/>
                </a:solidFill>
                <a:latin typeface="Curlz MT" panose="04040404050702020202" pitchFamily="82" charset="0"/>
                <a:hlinkClick r:id="rId4" action="ppaction://hlinksldjump"/>
              </a:rPr>
              <a:t>E CARTONE</a:t>
            </a:r>
            <a:endParaRPr lang="it-IT" sz="2400" dirty="0">
              <a:solidFill>
                <a:srgbClr val="00B0F0"/>
              </a:solidFill>
              <a:latin typeface="Curlz MT" panose="04040404050702020202" pitchFamily="82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109901" y="1120347"/>
            <a:ext cx="3124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hlinkClick r:id="rId5" action="ppaction://hlinksldjump"/>
              </a:rPr>
              <a:t>INDIFFERENZIATA</a:t>
            </a:r>
            <a:endParaRPr lang="it-IT" sz="2400" dirty="0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1074" y="2034151"/>
            <a:ext cx="2792210" cy="2786113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165" y="1503355"/>
            <a:ext cx="3439909" cy="3439909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0308" y="2110275"/>
            <a:ext cx="2709989" cy="2709989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8739" y="2031620"/>
            <a:ext cx="2732102" cy="273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15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930876" y="1704207"/>
            <a:ext cx="52722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Cosa </a:t>
            </a:r>
            <a:r>
              <a:rPr lang="it-IT" b="1" dirty="0" smtClean="0"/>
              <a:t>mettere nell’ indifferenziata:</a:t>
            </a:r>
            <a:endParaRPr lang="it-IT" b="1" dirty="0"/>
          </a:p>
          <a:p>
            <a:pPr lvl="0"/>
            <a:r>
              <a:rPr lang="it-IT" dirty="0" smtClean="0"/>
              <a:t>giocattoli </a:t>
            </a:r>
            <a:r>
              <a:rPr lang="it-IT" dirty="0"/>
              <a:t>rotti</a:t>
            </a:r>
          </a:p>
          <a:p>
            <a:pPr lvl="0"/>
            <a:r>
              <a:rPr lang="it-IT" dirty="0"/>
              <a:t>CD/DVD</a:t>
            </a:r>
          </a:p>
          <a:p>
            <a:pPr lvl="0"/>
            <a:r>
              <a:rPr lang="it-IT" dirty="0"/>
              <a:t>oggetti in gomma</a:t>
            </a:r>
          </a:p>
          <a:p>
            <a:pPr lvl="0"/>
            <a:r>
              <a:rPr lang="it-IT" dirty="0"/>
              <a:t>spugne sintetiche</a:t>
            </a:r>
          </a:p>
          <a:p>
            <a:pPr lvl="0"/>
            <a:r>
              <a:rPr lang="it-IT" dirty="0"/>
              <a:t>pannolini ed assorbenti</a:t>
            </a:r>
          </a:p>
          <a:p>
            <a:pPr lvl="0"/>
            <a:r>
              <a:rPr lang="it-IT" dirty="0"/>
              <a:t>piatti e posate in plastica</a:t>
            </a:r>
          </a:p>
          <a:p>
            <a:pPr lvl="0"/>
            <a:r>
              <a:rPr lang="it-IT" dirty="0"/>
              <a:t>lettiere ed escrementi di animali</a:t>
            </a:r>
          </a:p>
          <a:p>
            <a:pPr lvl="0"/>
            <a:r>
              <a:rPr lang="it-IT" dirty="0"/>
              <a:t>mozziconi di sigarette e cenere</a:t>
            </a:r>
          </a:p>
          <a:p>
            <a:pPr lvl="0"/>
            <a:r>
              <a:rPr lang="it-IT" dirty="0" smtClean="0"/>
              <a:t>Polvere</a:t>
            </a:r>
          </a:p>
          <a:p>
            <a:r>
              <a:rPr lang="it-IT" dirty="0"/>
              <a:t>rifiuti composti da più materiali diversi (es. spazzole e spazzolini da denti, lamette da barba)</a:t>
            </a:r>
          </a:p>
          <a:p>
            <a:r>
              <a:rPr lang="it-IT" dirty="0"/>
              <a:t>imballaggi e rifiuti sporchi di residui alimentari</a:t>
            </a:r>
          </a:p>
          <a:p>
            <a:r>
              <a:rPr lang="it-IT" dirty="0"/>
              <a:t>biro, pennarelli</a:t>
            </a:r>
          </a:p>
          <a:p>
            <a:r>
              <a:rPr lang="it-IT" dirty="0"/>
              <a:t>in genere tutto quello che non può andare nei contenitori della raccolta differenziata</a:t>
            </a:r>
          </a:p>
          <a:p>
            <a:pPr lvl="0"/>
            <a:endParaRPr lang="it-IT" dirty="0"/>
          </a:p>
          <a:p>
            <a:endParaRPr lang="it-IT" dirty="0"/>
          </a:p>
        </p:txBody>
      </p:sp>
      <p:sp>
        <p:nvSpPr>
          <p:cNvPr id="4" name="CasellaDiTesto 3">
            <a:hlinkClick r:id="rId2" action="ppaction://hlinksldjump"/>
          </p:cNvPr>
          <p:cNvSpPr txBox="1"/>
          <p:nvPr/>
        </p:nvSpPr>
        <p:spPr>
          <a:xfrm>
            <a:off x="609600" y="873210"/>
            <a:ext cx="1097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 smtClean="0"/>
              <a:t>INDIFFERENZIATA</a:t>
            </a:r>
            <a:endParaRPr lang="it-IT" sz="48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025081" y="261139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842243" y="1780398"/>
            <a:ext cx="4847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Consigli utili per la raccolta dell’indifferenziato</a:t>
            </a:r>
          </a:p>
          <a:p>
            <a:r>
              <a:rPr lang="it-IT" dirty="0"/>
              <a:t>E’ buona regola riporre i rifiuti in sacchetti ben chiusi prima di conferirli nei cassonetti.</a:t>
            </a:r>
          </a:p>
          <a:p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936" y="2723033"/>
            <a:ext cx="3438442" cy="3438442"/>
          </a:xfrm>
          <a:prstGeom prst="rect">
            <a:avLst/>
          </a:prstGeom>
        </p:spPr>
      </p:pic>
      <p:pic>
        <p:nvPicPr>
          <p:cNvPr id="9" name="Immagin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795" y="797019"/>
            <a:ext cx="695004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88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hlinkClick r:id="rId2" action="ppaction://hlinksldjump"/>
          </p:cNvPr>
          <p:cNvSpPr txBox="1"/>
          <p:nvPr/>
        </p:nvSpPr>
        <p:spPr>
          <a:xfrm>
            <a:off x="593125" y="683740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>
                <a:solidFill>
                  <a:srgbClr val="0070C0"/>
                </a:solidFill>
                <a:latin typeface="Curlz MT" panose="04040404050702020202" pitchFamily="82" charset="0"/>
              </a:rPr>
              <a:t>Carta e Cartone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293340" y="1754085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  <a:latin typeface="Curlz MT" panose="04040404050702020202" pitchFamily="82" charset="0"/>
              </a:rPr>
              <a:t>Cosa sono ?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293340" y="2070377"/>
            <a:ext cx="7614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Tutta la carta e il cartone per scrittura e stampa e il materiale da imballaggio in carta e cartone.</a:t>
            </a:r>
          </a:p>
          <a:p>
            <a:endParaRPr lang="it-IT" sz="16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293340" y="2392975"/>
            <a:ext cx="2569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0070C0"/>
                </a:solidFill>
                <a:latin typeface="Curlz MT" panose="04040404050702020202" pitchFamily="82" charset="0"/>
              </a:rPr>
              <a:t>Dove e dove vanno conferiti ?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293340" y="2731529"/>
            <a:ext cx="50993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/>
              <a:t>La carta, non plastificata e non unta, va inserita sfusa (e </a:t>
            </a:r>
            <a:r>
              <a:rPr lang="it-IT" sz="1600" b="1" dirty="0"/>
              <a:t>non in sacchetti di plastica</a:t>
            </a:r>
            <a:r>
              <a:rPr lang="it-IT" sz="1600" dirty="0"/>
              <a:t>) negli appositi contenitori per la carta. I cartoni vanno piegati e pressati al fine di ridurne il più possibile il volume e inseriti all’interno dei contenitori per la carta o affiancati ai bidoncini per la raccolta porta a porta. La carta sporca di terra o di alimenti non va conferita nei contenitori della raccolta differenziata, perché contamina la carta riciclabile; va comunque gettata con i rifiuti indifferenziati</a:t>
            </a:r>
            <a:r>
              <a:rPr lang="it-IT" sz="1000" dirty="0"/>
              <a:t>.</a:t>
            </a:r>
          </a:p>
          <a:p>
            <a:pPr algn="just"/>
            <a:endParaRPr lang="it-IT" dirty="0"/>
          </a:p>
        </p:txBody>
      </p:sp>
      <p:sp>
        <p:nvSpPr>
          <p:cNvPr id="10" name="Freccia circolare in su 9">
            <a:hlinkClick r:id="rId2" action="ppaction://hlinksldjump"/>
          </p:cNvPr>
          <p:cNvSpPr/>
          <p:nvPr/>
        </p:nvSpPr>
        <p:spPr>
          <a:xfrm>
            <a:off x="823784" y="814631"/>
            <a:ext cx="683740" cy="43751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79" y="3020871"/>
            <a:ext cx="2790405" cy="279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7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17839" y="642551"/>
            <a:ext cx="10948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>
                <a:solidFill>
                  <a:srgbClr val="FFC000"/>
                </a:solidFill>
                <a:latin typeface="Agency FB" panose="020B0503020202020204" pitchFamily="34" charset="0"/>
              </a:rPr>
              <a:t>Multimateriale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351005" y="1473548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C000"/>
                </a:solidFill>
                <a:latin typeface="Agency FB" panose="020B0503020202020204" pitchFamily="34" charset="0"/>
              </a:rPr>
              <a:t>Cosa sono ?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351005" y="1842880"/>
            <a:ext cx="5774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/>
              <a:t>Sono i contenitori e gli imballi con cui vengono confezionati i prodotti finiti che si acquistano in negozio, sia di tipo alimentare che non. Le tipologie di plastica riciclabile sono contrassegnate dalle sigle </a:t>
            </a:r>
            <a:r>
              <a:rPr lang="it-IT" sz="1600" b="1" dirty="0"/>
              <a:t>PE, PP, PET PS (polistirolo)</a:t>
            </a:r>
            <a:r>
              <a:rPr lang="it-IT" sz="1600" dirty="0"/>
              <a:t>.</a:t>
            </a:r>
          </a:p>
          <a:p>
            <a:pPr algn="just"/>
            <a:endParaRPr lang="it-IT" sz="16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351005" y="2883244"/>
            <a:ext cx="238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C000"/>
                </a:solidFill>
                <a:latin typeface="Agency FB" panose="020B0503020202020204" pitchFamily="34" charset="0"/>
              </a:rPr>
              <a:t>Dove e come vanno conferiti ?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351005" y="3252576"/>
            <a:ext cx="779934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it-IT" sz="1600" dirty="0"/>
              <a:t>La</a:t>
            </a:r>
            <a:r>
              <a:rPr lang="it-IT" sz="1600" b="1" dirty="0"/>
              <a:t> plastica </a:t>
            </a:r>
            <a:r>
              <a:rPr lang="it-IT" sz="1600" dirty="0"/>
              <a:t>va conferita pulita negli appositi contenitori, generalmente insieme agli imballaggi in </a:t>
            </a:r>
            <a:r>
              <a:rPr lang="it-IT" sz="1600" dirty="0" smtClean="0"/>
              <a:t>  </a:t>
            </a:r>
            <a:r>
              <a:rPr lang="it-IT" sz="1600" b="1" dirty="0"/>
              <a:t>alluminio</a:t>
            </a:r>
            <a:r>
              <a:rPr lang="it-IT" sz="1600" dirty="0"/>
              <a:t>. E’ importante assicurarsi che gli imballaggi non contengano residui evidenti del contenuto (ma se svuotati, non è di norma necessario lavarli). Inoltre, per ridurre il volume e ottimizzare così conferimento e raccolta, occorre, quando è possibile, schiacciare bottiglie e contenitori preferibilmente in senso orizzontale.</a:t>
            </a:r>
          </a:p>
          <a:p>
            <a:pPr fontAlgn="base"/>
            <a:r>
              <a:rPr lang="it-IT" dirty="0"/>
              <a:t> </a:t>
            </a:r>
          </a:p>
          <a:p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401" y="500080"/>
            <a:ext cx="3058003" cy="305800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894" y="4733989"/>
            <a:ext cx="2789736" cy="134704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48" y="3644340"/>
            <a:ext cx="2937077" cy="272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27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954" y="786968"/>
            <a:ext cx="4965851" cy="5255485"/>
          </a:xfrm>
          <a:prstGeom prst="rect">
            <a:avLst/>
          </a:prstGeom>
        </p:spPr>
      </p:pic>
      <p:sp>
        <p:nvSpPr>
          <p:cNvPr id="3" name="Freccia circolare in su 2">
            <a:hlinkClick r:id="rId3" action="ppaction://hlinksldjump"/>
          </p:cNvPr>
          <p:cNvSpPr/>
          <p:nvPr/>
        </p:nvSpPr>
        <p:spPr>
          <a:xfrm>
            <a:off x="815546" y="858398"/>
            <a:ext cx="659027" cy="43751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36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17838" y="708453"/>
            <a:ext cx="10956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Vetro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136822" y="1539450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Cosa sono ?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136822" y="1908782"/>
            <a:ext cx="684886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cs typeface="Aharoni" panose="02010803020104030203" pitchFamily="2" charset="-79"/>
              </a:rPr>
              <a:t>Sono i contenitori in vetro con cui vengono confezionati i prodotti alimentari e non.</a:t>
            </a:r>
          </a:p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136822" y="2524335"/>
            <a:ext cx="77682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vetro va conferito lavato e pulito negli appositi contenitori, generalmente insieme agli imballaggi in plastica e alluminio. E’ molto importante, quando in casa si divide il vetro dagli altri rifiuti, fare attenzione che non ci siano oggetti e materiali diversi dal vetro, specie di ceramica, cristallo e pyrex. Un bicchiere di cristallo o un piattino di ceramica, se inseriti in un contenitore per la raccolta differenziata del vetro e ridotto in frammenti, potrebbero “rovinare” gran parte delle quantità di vetro in esso contenuto, vanificando gli sforzi di tanti cittadini. Pertanto è necessario raccogliere in modo differenziato solo ed esclusivamente gli oggetti di vetro.</a:t>
            </a:r>
          </a:p>
          <a:p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136822" y="2263824"/>
            <a:ext cx="3094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Dove e come vanno conferiti ?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204" y="2882214"/>
            <a:ext cx="1935954" cy="327145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836" y="1539450"/>
            <a:ext cx="799191" cy="107319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448" y="568759"/>
            <a:ext cx="2310714" cy="231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92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232454" y="2866878"/>
            <a:ext cx="7825946" cy="1515533"/>
          </a:xfrm>
        </p:spPr>
        <p:txBody>
          <a:bodyPr/>
          <a:lstStyle/>
          <a:p>
            <a:r>
              <a:rPr lang="it-IT" dirty="0">
                <a:solidFill>
                  <a:srgbClr val="00B050"/>
                </a:solidFill>
                <a:latin typeface="Bell MT" panose="02020503060305020303" pitchFamily="18" charset="0"/>
              </a:rPr>
              <a:t>ALCUNI SCATTI DEL NOSTRO LAVORO</a:t>
            </a:r>
          </a:p>
        </p:txBody>
      </p:sp>
    </p:spTree>
    <p:extLst>
      <p:ext uri="{BB962C8B-B14F-4D97-AF65-F5344CB8AC3E}">
        <p14:creationId xmlns:p14="http://schemas.microsoft.com/office/powerpoint/2010/main" val="198680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335" y="782592"/>
            <a:ext cx="3391406" cy="2545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043" y="782592"/>
            <a:ext cx="4575533" cy="3434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335" y="3519136"/>
            <a:ext cx="3370883" cy="2525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asellaDiTesto 5"/>
          <p:cNvSpPr txBox="1"/>
          <p:nvPr/>
        </p:nvSpPr>
        <p:spPr>
          <a:xfrm>
            <a:off x="966320" y="4510244"/>
            <a:ext cx="6631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>
                <a:latin typeface="Engravers MT" panose="02090707080505020304" pitchFamily="18" charset="0"/>
              </a:rPr>
              <a:t>MISURAZIONE</a:t>
            </a:r>
            <a:r>
              <a:rPr lang="it-IT" sz="2400" dirty="0">
                <a:latin typeface="Engravers MT" panose="020907070805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8928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440</Words>
  <Application>Microsoft Office PowerPoint</Application>
  <PresentationFormat>Widescreen</PresentationFormat>
  <Paragraphs>49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6" baseType="lpstr">
      <vt:lpstr>Arial Unicode MS</vt:lpstr>
      <vt:lpstr>Agency FB</vt:lpstr>
      <vt:lpstr>Aharoni</vt:lpstr>
      <vt:lpstr>Arial</vt:lpstr>
      <vt:lpstr>BankGothic Lt BT</vt:lpstr>
      <vt:lpstr>BankGothic Md BT</vt:lpstr>
      <vt:lpstr>Bell MT</vt:lpstr>
      <vt:lpstr>Calibri</vt:lpstr>
      <vt:lpstr>Curlz MT</vt:lpstr>
      <vt:lpstr>Engravers MT</vt:lpstr>
      <vt:lpstr>Garamond</vt:lpstr>
      <vt:lpstr>Organico</vt:lpstr>
      <vt:lpstr>IL FUTURO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ALCUNI SCATTI DEL NOSTRO LAVORO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FUTURO</dc:title>
  <dc:creator>DIURNO</dc:creator>
  <cp:lastModifiedBy>Utente</cp:lastModifiedBy>
  <cp:revision>34</cp:revision>
  <dcterms:modified xsi:type="dcterms:W3CDTF">2018-06-05T11:57:16Z</dcterms:modified>
</cp:coreProperties>
</file>