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100" d="100"/>
          <a:sy n="100" d="100"/>
        </p:scale>
        <p:origin x="516"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FCDFF3A-0138-4E7D-8341-8BED1559B5A4}" type="datetimeFigureOut">
              <a:rPr lang="it-IT" smtClean="0"/>
              <a:pPr/>
              <a:t>07/01/2018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6F2A2C-8E98-42D1-B8E8-8FA9AE33125F}" type="slidenum">
              <a:rPr lang="it-IT" smtClean="0"/>
              <a:pPr/>
              <a:t>‹N›</a:t>
            </a:fld>
            <a:endParaRPr lang="it-IT"/>
          </a:p>
        </p:txBody>
      </p:sp>
    </p:spTree>
    <p:extLst>
      <p:ext uri="{BB962C8B-B14F-4D97-AF65-F5344CB8AC3E}">
        <p14:creationId xmlns:p14="http://schemas.microsoft.com/office/powerpoint/2010/main" val="252273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FCDFF3A-0138-4E7D-8341-8BED1559B5A4}" type="datetimeFigureOut">
              <a:rPr lang="it-IT" smtClean="0"/>
              <a:pPr/>
              <a:t>07/01/2018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6F2A2C-8E98-42D1-B8E8-8FA9AE33125F}" type="slidenum">
              <a:rPr lang="it-IT" smtClean="0"/>
              <a:pPr/>
              <a:t>‹N›</a:t>
            </a:fld>
            <a:endParaRPr lang="it-IT"/>
          </a:p>
        </p:txBody>
      </p:sp>
    </p:spTree>
    <p:extLst>
      <p:ext uri="{BB962C8B-B14F-4D97-AF65-F5344CB8AC3E}">
        <p14:creationId xmlns:p14="http://schemas.microsoft.com/office/powerpoint/2010/main" val="183039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FCDFF3A-0138-4E7D-8341-8BED1559B5A4}" type="datetimeFigureOut">
              <a:rPr lang="it-IT" smtClean="0"/>
              <a:pPr/>
              <a:t>07/01/2018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6F2A2C-8E98-42D1-B8E8-8FA9AE33125F}" type="slidenum">
              <a:rPr lang="it-IT" smtClean="0"/>
              <a:pPr/>
              <a:t>‹N›</a:t>
            </a:fld>
            <a:endParaRPr lang="it-IT"/>
          </a:p>
        </p:txBody>
      </p:sp>
    </p:spTree>
    <p:extLst>
      <p:ext uri="{BB962C8B-B14F-4D97-AF65-F5344CB8AC3E}">
        <p14:creationId xmlns:p14="http://schemas.microsoft.com/office/powerpoint/2010/main" val="1239029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FCDFF3A-0138-4E7D-8341-8BED1559B5A4}" type="datetimeFigureOut">
              <a:rPr lang="it-IT" smtClean="0"/>
              <a:pPr/>
              <a:t>07/01/2018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6F2A2C-8E98-42D1-B8E8-8FA9AE33125F}" type="slidenum">
              <a:rPr lang="it-IT" smtClean="0"/>
              <a:pPr/>
              <a:t>‹N›</a:t>
            </a:fld>
            <a:endParaRPr lang="it-IT"/>
          </a:p>
        </p:txBody>
      </p:sp>
    </p:spTree>
    <p:extLst>
      <p:ext uri="{BB962C8B-B14F-4D97-AF65-F5344CB8AC3E}">
        <p14:creationId xmlns:p14="http://schemas.microsoft.com/office/powerpoint/2010/main" val="384046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FCDFF3A-0138-4E7D-8341-8BED1559B5A4}" type="datetimeFigureOut">
              <a:rPr lang="it-IT" smtClean="0"/>
              <a:pPr/>
              <a:t>07/01/2018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6F2A2C-8E98-42D1-B8E8-8FA9AE33125F}" type="slidenum">
              <a:rPr lang="it-IT" smtClean="0"/>
              <a:pPr/>
              <a:t>‹N›</a:t>
            </a:fld>
            <a:endParaRPr lang="it-IT"/>
          </a:p>
        </p:txBody>
      </p:sp>
    </p:spTree>
    <p:extLst>
      <p:ext uri="{BB962C8B-B14F-4D97-AF65-F5344CB8AC3E}">
        <p14:creationId xmlns:p14="http://schemas.microsoft.com/office/powerpoint/2010/main" val="3631078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FCDFF3A-0138-4E7D-8341-8BED1559B5A4}" type="datetimeFigureOut">
              <a:rPr lang="it-IT" smtClean="0"/>
              <a:pPr/>
              <a:t>07/01/2018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06F2A2C-8E98-42D1-B8E8-8FA9AE33125F}" type="slidenum">
              <a:rPr lang="it-IT" smtClean="0"/>
              <a:pPr/>
              <a:t>‹N›</a:t>
            </a:fld>
            <a:endParaRPr lang="it-IT"/>
          </a:p>
        </p:txBody>
      </p:sp>
    </p:spTree>
    <p:extLst>
      <p:ext uri="{BB962C8B-B14F-4D97-AF65-F5344CB8AC3E}">
        <p14:creationId xmlns:p14="http://schemas.microsoft.com/office/powerpoint/2010/main" val="390881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FCDFF3A-0138-4E7D-8341-8BED1559B5A4}" type="datetimeFigureOut">
              <a:rPr lang="it-IT" smtClean="0"/>
              <a:pPr/>
              <a:t>07/01/2018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06F2A2C-8E98-42D1-B8E8-8FA9AE33125F}" type="slidenum">
              <a:rPr lang="it-IT" smtClean="0"/>
              <a:pPr/>
              <a:t>‹N›</a:t>
            </a:fld>
            <a:endParaRPr lang="it-IT"/>
          </a:p>
        </p:txBody>
      </p:sp>
    </p:spTree>
    <p:extLst>
      <p:ext uri="{BB962C8B-B14F-4D97-AF65-F5344CB8AC3E}">
        <p14:creationId xmlns:p14="http://schemas.microsoft.com/office/powerpoint/2010/main" val="4002549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FCDFF3A-0138-4E7D-8341-8BED1559B5A4}" type="datetimeFigureOut">
              <a:rPr lang="it-IT" smtClean="0"/>
              <a:pPr/>
              <a:t>07/01/2018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06F2A2C-8E98-42D1-B8E8-8FA9AE33125F}" type="slidenum">
              <a:rPr lang="it-IT" smtClean="0"/>
              <a:pPr/>
              <a:t>‹N›</a:t>
            </a:fld>
            <a:endParaRPr lang="it-IT"/>
          </a:p>
        </p:txBody>
      </p:sp>
    </p:spTree>
    <p:extLst>
      <p:ext uri="{BB962C8B-B14F-4D97-AF65-F5344CB8AC3E}">
        <p14:creationId xmlns:p14="http://schemas.microsoft.com/office/powerpoint/2010/main" val="15673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FCDFF3A-0138-4E7D-8341-8BED1559B5A4}" type="datetimeFigureOut">
              <a:rPr lang="it-IT" smtClean="0"/>
              <a:pPr/>
              <a:t>07/01/2018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06F2A2C-8E98-42D1-B8E8-8FA9AE33125F}" type="slidenum">
              <a:rPr lang="it-IT" smtClean="0"/>
              <a:pPr/>
              <a:t>‹N›</a:t>
            </a:fld>
            <a:endParaRPr lang="it-IT"/>
          </a:p>
        </p:txBody>
      </p:sp>
    </p:spTree>
    <p:extLst>
      <p:ext uri="{BB962C8B-B14F-4D97-AF65-F5344CB8AC3E}">
        <p14:creationId xmlns:p14="http://schemas.microsoft.com/office/powerpoint/2010/main" val="3049119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FCDFF3A-0138-4E7D-8341-8BED1559B5A4}" type="datetimeFigureOut">
              <a:rPr lang="it-IT" smtClean="0"/>
              <a:pPr/>
              <a:t>07/01/2018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06F2A2C-8E98-42D1-B8E8-8FA9AE33125F}" type="slidenum">
              <a:rPr lang="it-IT" smtClean="0"/>
              <a:pPr/>
              <a:t>‹N›</a:t>
            </a:fld>
            <a:endParaRPr lang="it-IT"/>
          </a:p>
        </p:txBody>
      </p:sp>
    </p:spTree>
    <p:extLst>
      <p:ext uri="{BB962C8B-B14F-4D97-AF65-F5344CB8AC3E}">
        <p14:creationId xmlns:p14="http://schemas.microsoft.com/office/powerpoint/2010/main" val="2757590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FCDFF3A-0138-4E7D-8341-8BED1559B5A4}" type="datetimeFigureOut">
              <a:rPr lang="it-IT" smtClean="0"/>
              <a:pPr/>
              <a:t>07/01/2018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06F2A2C-8E98-42D1-B8E8-8FA9AE33125F}" type="slidenum">
              <a:rPr lang="it-IT" smtClean="0"/>
              <a:pPr/>
              <a:t>‹N›</a:t>
            </a:fld>
            <a:endParaRPr lang="it-IT"/>
          </a:p>
        </p:txBody>
      </p:sp>
    </p:spTree>
    <p:extLst>
      <p:ext uri="{BB962C8B-B14F-4D97-AF65-F5344CB8AC3E}">
        <p14:creationId xmlns:p14="http://schemas.microsoft.com/office/powerpoint/2010/main" val="2970002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DFF3A-0138-4E7D-8341-8BED1559B5A4}" type="datetimeFigureOut">
              <a:rPr lang="it-IT" smtClean="0"/>
              <a:pPr/>
              <a:t>07/01/2018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6F2A2C-8E98-42D1-B8E8-8FA9AE33125F}" type="slidenum">
              <a:rPr lang="it-IT" smtClean="0"/>
              <a:pPr/>
              <a:t>‹N›</a:t>
            </a:fld>
            <a:endParaRPr lang="it-IT"/>
          </a:p>
        </p:txBody>
      </p:sp>
    </p:spTree>
    <p:extLst>
      <p:ext uri="{BB962C8B-B14F-4D97-AF65-F5344CB8AC3E}">
        <p14:creationId xmlns:p14="http://schemas.microsoft.com/office/powerpoint/2010/main" val="1674516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44016" y="1"/>
            <a:ext cx="7772400" cy="980728"/>
          </a:xfrm>
        </p:spPr>
        <p:txBody>
          <a:bodyPr/>
          <a:lstStyle/>
          <a:p>
            <a:r>
              <a:rPr lang="it-IT" dirty="0" smtClean="0"/>
              <a:t>EQUILIBRIO TERMICO</a:t>
            </a:r>
            <a:endParaRPr lang="it-IT" dirty="0"/>
          </a:p>
        </p:txBody>
      </p:sp>
      <p:sp>
        <p:nvSpPr>
          <p:cNvPr id="3" name="Sottotitolo 2"/>
          <p:cNvSpPr>
            <a:spLocks noGrp="1"/>
          </p:cNvSpPr>
          <p:nvPr>
            <p:ph type="subTitle" idx="1"/>
          </p:nvPr>
        </p:nvSpPr>
        <p:spPr>
          <a:xfrm>
            <a:off x="467544" y="980728"/>
            <a:ext cx="8136904" cy="1512168"/>
          </a:xfrm>
        </p:spPr>
        <p:txBody>
          <a:bodyPr>
            <a:normAutofit fontScale="92500"/>
          </a:bodyPr>
          <a:lstStyle/>
          <a:p>
            <a:pPr algn="l"/>
            <a:r>
              <a:rPr lang="it-IT" dirty="0" smtClean="0"/>
              <a:t>Individuare la Te (temperatura di equilibrio) teorica  tra due masse di acqua mescolate a diverse temperature e confrontarla con la Te* reale</a:t>
            </a:r>
            <a:endParaRPr lang="it-IT" dirty="0"/>
          </a:p>
        </p:txBody>
      </p:sp>
      <p:sp>
        <p:nvSpPr>
          <p:cNvPr id="4" name="CasellaDiTesto 3"/>
          <p:cNvSpPr txBox="1"/>
          <p:nvPr/>
        </p:nvSpPr>
        <p:spPr>
          <a:xfrm>
            <a:off x="911424" y="3573016"/>
            <a:ext cx="4176464" cy="1200329"/>
          </a:xfrm>
          <a:prstGeom prst="rect">
            <a:avLst/>
          </a:prstGeom>
          <a:noFill/>
        </p:spPr>
        <p:txBody>
          <a:bodyPr wrap="square" rtlCol="0">
            <a:spAutoFit/>
          </a:bodyPr>
          <a:lstStyle/>
          <a:p>
            <a:r>
              <a:rPr lang="it-IT" dirty="0"/>
              <a:t>m</a:t>
            </a:r>
            <a:r>
              <a:rPr lang="it-IT" dirty="0" smtClean="0"/>
              <a:t>1 = massa acqua fredda</a:t>
            </a:r>
          </a:p>
          <a:p>
            <a:r>
              <a:rPr lang="it-IT" dirty="0"/>
              <a:t>m</a:t>
            </a:r>
            <a:r>
              <a:rPr lang="it-IT" dirty="0" smtClean="0"/>
              <a:t>2 = massa acqua calda</a:t>
            </a:r>
          </a:p>
          <a:p>
            <a:r>
              <a:rPr lang="it-IT" dirty="0" smtClean="0"/>
              <a:t>T1 = temperatura acqua fredda</a:t>
            </a:r>
          </a:p>
          <a:p>
            <a:r>
              <a:rPr lang="it-IT" dirty="0" smtClean="0"/>
              <a:t>T2 = temperatura acqua calda</a:t>
            </a:r>
            <a:endParaRPr lang="it-IT" dirty="0"/>
          </a:p>
        </p:txBody>
      </p:sp>
      <p:sp>
        <p:nvSpPr>
          <p:cNvPr id="5" name="CasellaDiTesto 4"/>
          <p:cNvSpPr txBox="1"/>
          <p:nvPr/>
        </p:nvSpPr>
        <p:spPr>
          <a:xfrm>
            <a:off x="683568" y="5014917"/>
            <a:ext cx="3528392" cy="461665"/>
          </a:xfrm>
          <a:prstGeom prst="rect">
            <a:avLst/>
          </a:prstGeom>
          <a:noFill/>
        </p:spPr>
        <p:txBody>
          <a:bodyPr wrap="square" rtlCol="0">
            <a:spAutoFit/>
          </a:bodyPr>
          <a:lstStyle/>
          <a:p>
            <a:r>
              <a:rPr lang="it-IT" sz="2400" dirty="0" smtClean="0"/>
              <a:t>Te (teorica) = (T1+T2)/2</a:t>
            </a:r>
            <a:endParaRPr lang="it-IT" sz="2400" dirty="0"/>
          </a:p>
        </p:txBody>
      </p:sp>
      <p:sp>
        <p:nvSpPr>
          <p:cNvPr id="6" name="CasellaDiTesto 5"/>
          <p:cNvSpPr txBox="1"/>
          <p:nvPr/>
        </p:nvSpPr>
        <p:spPr>
          <a:xfrm>
            <a:off x="6128912" y="3573016"/>
            <a:ext cx="1584176" cy="523220"/>
          </a:xfrm>
          <a:prstGeom prst="rect">
            <a:avLst/>
          </a:prstGeom>
          <a:noFill/>
        </p:spPr>
        <p:txBody>
          <a:bodyPr wrap="square" rtlCol="0">
            <a:spAutoFit/>
          </a:bodyPr>
          <a:lstStyle/>
          <a:p>
            <a:r>
              <a:rPr lang="it-IT" sz="2800" dirty="0">
                <a:solidFill>
                  <a:srgbClr val="FF0000"/>
                </a:solidFill>
              </a:rPr>
              <a:t>m</a:t>
            </a:r>
            <a:r>
              <a:rPr lang="it-IT" sz="2800" dirty="0" smtClean="0">
                <a:solidFill>
                  <a:srgbClr val="FF0000"/>
                </a:solidFill>
              </a:rPr>
              <a:t>1=m2</a:t>
            </a:r>
            <a:endParaRPr lang="it-IT" sz="2800" dirty="0">
              <a:solidFill>
                <a:srgbClr val="FF0000"/>
              </a:solidFill>
            </a:endParaRPr>
          </a:p>
        </p:txBody>
      </p:sp>
      <p:sp>
        <p:nvSpPr>
          <p:cNvPr id="7" name="CasellaDiTesto 6"/>
          <p:cNvSpPr txBox="1"/>
          <p:nvPr/>
        </p:nvSpPr>
        <p:spPr>
          <a:xfrm>
            <a:off x="5717767" y="5014917"/>
            <a:ext cx="2393745" cy="369332"/>
          </a:xfrm>
          <a:prstGeom prst="rect">
            <a:avLst/>
          </a:prstGeom>
          <a:noFill/>
        </p:spPr>
        <p:txBody>
          <a:bodyPr wrap="square" rtlCol="0">
            <a:spAutoFit/>
          </a:bodyPr>
          <a:lstStyle/>
          <a:p>
            <a:r>
              <a:rPr lang="it-IT" b="1" dirty="0">
                <a:solidFill>
                  <a:srgbClr val="FF0000"/>
                </a:solidFill>
              </a:rPr>
              <a:t>m</a:t>
            </a:r>
            <a:r>
              <a:rPr lang="it-IT" b="1" dirty="0" smtClean="0">
                <a:solidFill>
                  <a:srgbClr val="FF0000"/>
                </a:solidFill>
              </a:rPr>
              <a:t>=150 g (grammi)</a:t>
            </a:r>
            <a:endParaRPr lang="it-IT" b="1" dirty="0">
              <a:solidFill>
                <a:srgbClr val="FF0000"/>
              </a:solidFill>
            </a:endParaRPr>
          </a:p>
        </p:txBody>
      </p:sp>
      <p:sp>
        <p:nvSpPr>
          <p:cNvPr id="8" name="CasellaDiTesto 7"/>
          <p:cNvSpPr txBox="1"/>
          <p:nvPr/>
        </p:nvSpPr>
        <p:spPr>
          <a:xfrm>
            <a:off x="539552" y="2636912"/>
            <a:ext cx="7578321" cy="369332"/>
          </a:xfrm>
          <a:prstGeom prst="rect">
            <a:avLst/>
          </a:prstGeom>
          <a:noFill/>
        </p:spPr>
        <p:txBody>
          <a:bodyPr wrap="square" rtlCol="0">
            <a:spAutoFit/>
          </a:bodyPr>
          <a:lstStyle/>
          <a:p>
            <a:r>
              <a:rPr lang="it-IT" dirty="0" smtClean="0"/>
              <a:t>Calorimetro, Termometro (portata, sensibilità) Cilindro graduato (</a:t>
            </a:r>
            <a:r>
              <a:rPr lang="it-IT" dirty="0" err="1" smtClean="0"/>
              <a:t>port</a:t>
            </a:r>
            <a:r>
              <a:rPr lang="it-IT" dirty="0" smtClean="0"/>
              <a:t>, </a:t>
            </a:r>
            <a:r>
              <a:rPr lang="it-IT" dirty="0" err="1" smtClean="0"/>
              <a:t>sens</a:t>
            </a:r>
            <a:r>
              <a:rPr lang="it-IT" dirty="0" smtClean="0"/>
              <a:t>)</a:t>
            </a:r>
            <a:endParaRPr lang="it-IT" dirty="0"/>
          </a:p>
        </p:txBody>
      </p:sp>
      <p:sp>
        <p:nvSpPr>
          <p:cNvPr id="9" name="CasellaDiTesto 8"/>
          <p:cNvSpPr txBox="1"/>
          <p:nvPr/>
        </p:nvSpPr>
        <p:spPr>
          <a:xfrm>
            <a:off x="347255" y="5800908"/>
            <a:ext cx="7794345" cy="584775"/>
          </a:xfrm>
          <a:prstGeom prst="rect">
            <a:avLst/>
          </a:prstGeom>
          <a:noFill/>
        </p:spPr>
        <p:txBody>
          <a:bodyPr wrap="square" rtlCol="0">
            <a:spAutoFit/>
          </a:bodyPr>
          <a:lstStyle/>
          <a:p>
            <a:r>
              <a:rPr lang="it-IT" sz="3200" dirty="0" smtClean="0"/>
              <a:t>Risultato atteso= Te (teorica) &gt;Te* (reale) </a:t>
            </a:r>
            <a:endParaRPr lang="it-IT" sz="3200" dirty="0"/>
          </a:p>
        </p:txBody>
      </p:sp>
    </p:spTree>
    <p:extLst>
      <p:ext uri="{BB962C8B-B14F-4D97-AF65-F5344CB8AC3E}">
        <p14:creationId xmlns:p14="http://schemas.microsoft.com/office/powerpoint/2010/main" val="4268121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Risultati immagini per calorimetro delle mescolanz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 name="AutoShape 4" descr="Risultati immagini per calorimetro delle mescolanz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9752" y="1124744"/>
            <a:ext cx="4691583" cy="5173895"/>
          </a:xfrm>
          <a:prstGeom prst="rect">
            <a:avLst/>
          </a:prstGeom>
        </p:spPr>
      </p:pic>
    </p:spTree>
    <p:extLst>
      <p:ext uri="{BB962C8B-B14F-4D97-AF65-F5344CB8AC3E}">
        <p14:creationId xmlns:p14="http://schemas.microsoft.com/office/powerpoint/2010/main" val="3692610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44016" y="1"/>
            <a:ext cx="7772400" cy="980728"/>
          </a:xfrm>
        </p:spPr>
        <p:txBody>
          <a:bodyPr/>
          <a:lstStyle/>
          <a:p>
            <a:r>
              <a:rPr lang="it-IT" dirty="0" smtClean="0"/>
              <a:t>CALORE SPECIFICO</a:t>
            </a:r>
            <a:endParaRPr lang="it-IT" dirty="0"/>
          </a:p>
        </p:txBody>
      </p:sp>
      <p:sp>
        <p:nvSpPr>
          <p:cNvPr id="3" name="Sottotitolo 2"/>
          <p:cNvSpPr>
            <a:spLocks noGrp="1"/>
          </p:cNvSpPr>
          <p:nvPr>
            <p:ph type="subTitle" idx="1"/>
          </p:nvPr>
        </p:nvSpPr>
        <p:spPr>
          <a:xfrm>
            <a:off x="521390" y="776577"/>
            <a:ext cx="8136904" cy="1089412"/>
          </a:xfrm>
        </p:spPr>
        <p:txBody>
          <a:bodyPr>
            <a:normAutofit/>
          </a:bodyPr>
          <a:lstStyle/>
          <a:p>
            <a:pPr algn="l"/>
            <a:r>
              <a:rPr lang="it-IT" b="1" i="1" dirty="0" smtClean="0">
                <a:solidFill>
                  <a:srgbClr val="FF0000"/>
                </a:solidFill>
              </a:rPr>
              <a:t>Determinare il calore specifico di un metallo di composizione sconosciuta</a:t>
            </a:r>
            <a:endParaRPr lang="it-IT" b="1" i="1" dirty="0">
              <a:solidFill>
                <a:srgbClr val="FF0000"/>
              </a:solidFill>
            </a:endParaRPr>
          </a:p>
        </p:txBody>
      </p:sp>
      <p:sp>
        <p:nvSpPr>
          <p:cNvPr id="4" name="CasellaDiTesto 3"/>
          <p:cNvSpPr txBox="1"/>
          <p:nvPr/>
        </p:nvSpPr>
        <p:spPr>
          <a:xfrm>
            <a:off x="323528" y="3140968"/>
            <a:ext cx="4176464" cy="1477328"/>
          </a:xfrm>
          <a:prstGeom prst="rect">
            <a:avLst/>
          </a:prstGeom>
          <a:noFill/>
        </p:spPr>
        <p:txBody>
          <a:bodyPr wrap="square" rtlCol="0">
            <a:spAutoFit/>
          </a:bodyPr>
          <a:lstStyle/>
          <a:p>
            <a:r>
              <a:rPr lang="it-IT" dirty="0"/>
              <a:t>m</a:t>
            </a:r>
            <a:r>
              <a:rPr lang="it-IT" dirty="0" smtClean="0"/>
              <a:t>1 = massa metallo</a:t>
            </a:r>
          </a:p>
          <a:p>
            <a:r>
              <a:rPr lang="it-IT" dirty="0"/>
              <a:t>m</a:t>
            </a:r>
            <a:r>
              <a:rPr lang="it-IT" dirty="0" smtClean="0"/>
              <a:t>2 = massa acqua calda</a:t>
            </a:r>
          </a:p>
          <a:p>
            <a:r>
              <a:rPr lang="it-IT" dirty="0" smtClean="0"/>
              <a:t>T1 = temperatura metallo</a:t>
            </a:r>
          </a:p>
          <a:p>
            <a:r>
              <a:rPr lang="it-IT" dirty="0" smtClean="0"/>
              <a:t>T2 = temperatura acqua</a:t>
            </a:r>
          </a:p>
          <a:p>
            <a:r>
              <a:rPr lang="it-IT" dirty="0" err="1" smtClean="0"/>
              <a:t>Te=</a:t>
            </a:r>
            <a:r>
              <a:rPr lang="it-IT" dirty="0" smtClean="0"/>
              <a:t> temperatura di equilibrio</a:t>
            </a:r>
            <a:endParaRPr lang="it-IT" dirty="0"/>
          </a:p>
        </p:txBody>
      </p:sp>
      <p:sp>
        <p:nvSpPr>
          <p:cNvPr id="6" name="CasellaDiTesto 5"/>
          <p:cNvSpPr txBox="1"/>
          <p:nvPr/>
        </p:nvSpPr>
        <p:spPr>
          <a:xfrm>
            <a:off x="3851920" y="3140968"/>
            <a:ext cx="4896544" cy="2246769"/>
          </a:xfrm>
          <a:prstGeom prst="rect">
            <a:avLst/>
          </a:prstGeom>
          <a:noFill/>
        </p:spPr>
        <p:txBody>
          <a:bodyPr wrap="square" rtlCol="0">
            <a:spAutoFit/>
          </a:bodyPr>
          <a:lstStyle/>
          <a:p>
            <a:r>
              <a:rPr lang="it-IT" sz="2000" dirty="0" smtClean="0">
                <a:solidFill>
                  <a:srgbClr val="FF0000"/>
                </a:solidFill>
              </a:rPr>
              <a:t>m1=Metallo</a:t>
            </a:r>
          </a:p>
          <a:p>
            <a:r>
              <a:rPr lang="it-IT" sz="2000" dirty="0">
                <a:solidFill>
                  <a:srgbClr val="FF0000"/>
                </a:solidFill>
              </a:rPr>
              <a:t>m</a:t>
            </a:r>
            <a:r>
              <a:rPr lang="it-IT" sz="2000" dirty="0" smtClean="0">
                <a:solidFill>
                  <a:srgbClr val="FF0000"/>
                </a:solidFill>
              </a:rPr>
              <a:t>2=acqua</a:t>
            </a:r>
          </a:p>
          <a:p>
            <a:r>
              <a:rPr lang="it-IT" sz="2000" dirty="0" err="1" smtClean="0">
                <a:solidFill>
                  <a:srgbClr val="FF0000"/>
                </a:solidFill>
              </a:rPr>
              <a:t>meq</a:t>
            </a:r>
            <a:r>
              <a:rPr lang="it-IT" sz="2000" dirty="0" smtClean="0"/>
              <a:t>=massa equivalente in acqua del Calorimetro. Si aggiunge in modo virtuale alla massa in acqua inserita nel calorimetro per compensare il calore assorbito dallo stesso calorimetro</a:t>
            </a:r>
            <a:endParaRPr lang="it-IT" sz="2000" dirty="0"/>
          </a:p>
        </p:txBody>
      </p:sp>
      <p:sp>
        <p:nvSpPr>
          <p:cNvPr id="8" name="CasellaDiTesto 7"/>
          <p:cNvSpPr txBox="1"/>
          <p:nvPr/>
        </p:nvSpPr>
        <p:spPr>
          <a:xfrm>
            <a:off x="544016" y="1845705"/>
            <a:ext cx="7578321" cy="1231106"/>
          </a:xfrm>
          <a:prstGeom prst="rect">
            <a:avLst/>
          </a:prstGeom>
          <a:noFill/>
        </p:spPr>
        <p:txBody>
          <a:bodyPr wrap="square" rtlCol="0">
            <a:spAutoFit/>
          </a:bodyPr>
          <a:lstStyle/>
          <a:p>
            <a:r>
              <a:rPr lang="it-IT" sz="2000" dirty="0" smtClean="0">
                <a:solidFill>
                  <a:srgbClr val="FF0000"/>
                </a:solidFill>
              </a:rPr>
              <a:t>Strumenti e apparecchiature</a:t>
            </a:r>
            <a:r>
              <a:rPr lang="it-IT" dirty="0" smtClean="0"/>
              <a:t>:</a:t>
            </a:r>
          </a:p>
          <a:p>
            <a:endParaRPr lang="it-IT" dirty="0" smtClean="0"/>
          </a:p>
          <a:p>
            <a:r>
              <a:rPr lang="it-IT" dirty="0"/>
              <a:t>C</a:t>
            </a:r>
            <a:r>
              <a:rPr lang="it-IT" dirty="0" smtClean="0"/>
              <a:t>alorimetro, Termometro (portata, sensibilità) Cilindro graduato (</a:t>
            </a:r>
            <a:r>
              <a:rPr lang="it-IT" dirty="0" err="1" smtClean="0"/>
              <a:t>port</a:t>
            </a:r>
            <a:r>
              <a:rPr lang="it-IT" dirty="0" smtClean="0"/>
              <a:t>, </a:t>
            </a:r>
            <a:r>
              <a:rPr lang="it-IT" dirty="0" err="1" smtClean="0"/>
              <a:t>sens</a:t>
            </a:r>
            <a:r>
              <a:rPr lang="it-IT" dirty="0" smtClean="0"/>
              <a:t>) massa di metallo (il valore della massa è indicato sulla blocco di metallo)</a:t>
            </a:r>
            <a:endParaRPr lang="it-IT" dirty="0"/>
          </a:p>
        </p:txBody>
      </p:sp>
      <p:graphicFrame>
        <p:nvGraphicFramePr>
          <p:cNvPr id="10" name="Tabella 9"/>
          <p:cNvGraphicFramePr>
            <a:graphicFrameLocks noGrp="1"/>
          </p:cNvGraphicFramePr>
          <p:nvPr>
            <p:extLst>
              <p:ext uri="{D42A27DB-BD31-4B8C-83A1-F6EECF244321}">
                <p14:modId xmlns:p14="http://schemas.microsoft.com/office/powerpoint/2010/main" val="3731231854"/>
              </p:ext>
            </p:extLst>
          </p:nvPr>
        </p:nvGraphicFramePr>
        <p:xfrm>
          <a:off x="933484" y="5571096"/>
          <a:ext cx="7425248" cy="1131114"/>
        </p:xfrm>
        <a:graphic>
          <a:graphicData uri="http://schemas.openxmlformats.org/drawingml/2006/table">
            <a:tbl>
              <a:tblPr firstRow="1" bandRow="1">
                <a:tableStyleId>{93296810-A885-4BE3-A3E7-6D5BEEA58F35}</a:tableStyleId>
              </a:tblPr>
              <a:tblGrid>
                <a:gridCol w="928156"/>
                <a:gridCol w="928156"/>
                <a:gridCol w="928156"/>
                <a:gridCol w="928156"/>
                <a:gridCol w="928156"/>
                <a:gridCol w="840252"/>
                <a:gridCol w="1008112"/>
                <a:gridCol w="936104"/>
              </a:tblGrid>
              <a:tr h="491034">
                <a:tc>
                  <a:txBody>
                    <a:bodyPr/>
                    <a:lstStyle/>
                    <a:p>
                      <a:pPr algn="ctr"/>
                      <a:r>
                        <a:rPr lang="it-IT" dirty="0" smtClean="0"/>
                        <a:t>M1(g)</a:t>
                      </a:r>
                      <a:endParaRPr lang="it-IT" dirty="0"/>
                    </a:p>
                  </a:txBody>
                  <a:tcPr/>
                </a:tc>
                <a:tc>
                  <a:txBody>
                    <a:bodyPr/>
                    <a:lstStyle/>
                    <a:p>
                      <a:pPr algn="ctr"/>
                      <a:r>
                        <a:rPr lang="it-IT" dirty="0" smtClean="0"/>
                        <a:t>M2(g)</a:t>
                      </a:r>
                      <a:endParaRPr lang="it-IT" dirty="0"/>
                    </a:p>
                  </a:txBody>
                  <a:tcPr/>
                </a:tc>
                <a:tc>
                  <a:txBody>
                    <a:bodyPr/>
                    <a:lstStyle/>
                    <a:p>
                      <a:pPr algn="ctr"/>
                      <a:r>
                        <a:rPr lang="it-IT" dirty="0" smtClean="0"/>
                        <a:t>T1(°C)</a:t>
                      </a:r>
                      <a:endParaRPr lang="it-IT" dirty="0"/>
                    </a:p>
                  </a:txBody>
                  <a:tcPr/>
                </a:tc>
                <a:tc>
                  <a:txBody>
                    <a:bodyPr/>
                    <a:lstStyle/>
                    <a:p>
                      <a:pPr algn="ctr"/>
                      <a:r>
                        <a:rPr lang="it-IT" dirty="0" smtClean="0"/>
                        <a:t>T2(°C)</a:t>
                      </a:r>
                      <a:endParaRPr lang="it-IT" dirty="0"/>
                    </a:p>
                  </a:txBody>
                  <a:tcPr/>
                </a:tc>
                <a:tc>
                  <a:txBody>
                    <a:bodyPr/>
                    <a:lstStyle/>
                    <a:p>
                      <a:pPr algn="ctr"/>
                      <a:r>
                        <a:rPr lang="it-IT" dirty="0" err="1" smtClean="0"/>
                        <a:t>Meq</a:t>
                      </a:r>
                      <a:r>
                        <a:rPr lang="it-IT" dirty="0" smtClean="0"/>
                        <a:t>(g)</a:t>
                      </a:r>
                      <a:endParaRPr lang="it-IT" dirty="0"/>
                    </a:p>
                  </a:txBody>
                  <a:tcPr/>
                </a:tc>
                <a:tc>
                  <a:txBody>
                    <a:bodyPr/>
                    <a:lstStyle/>
                    <a:p>
                      <a:pPr algn="ctr"/>
                      <a:r>
                        <a:rPr lang="it-IT" dirty="0" smtClean="0"/>
                        <a:t>Te(°C)</a:t>
                      </a:r>
                      <a:endParaRPr lang="it-IT" dirty="0"/>
                    </a:p>
                  </a:txBody>
                  <a:tcPr/>
                </a:tc>
                <a:tc>
                  <a:txBody>
                    <a:bodyPr/>
                    <a:lstStyle/>
                    <a:p>
                      <a:pPr algn="ctr"/>
                      <a:r>
                        <a:rPr lang="it-IT" dirty="0" smtClean="0"/>
                        <a:t>CsH2O</a:t>
                      </a:r>
                    </a:p>
                    <a:p>
                      <a:pPr algn="ctr"/>
                      <a:r>
                        <a:rPr lang="it-IT" dirty="0" smtClean="0"/>
                        <a:t>(J/Kg*K)</a:t>
                      </a:r>
                      <a:endParaRPr lang="it-IT" dirty="0"/>
                    </a:p>
                  </a:txBody>
                  <a:tcPr/>
                </a:tc>
                <a:tc>
                  <a:txBody>
                    <a:bodyPr/>
                    <a:lstStyle/>
                    <a:p>
                      <a:pPr algn="ctr"/>
                      <a:r>
                        <a:rPr lang="it-IT" dirty="0" err="1" smtClean="0"/>
                        <a:t>CsMet</a:t>
                      </a:r>
                      <a:endParaRPr lang="it-IT" dirty="0" smtClean="0"/>
                    </a:p>
                    <a:p>
                      <a:pPr algn="ctr"/>
                      <a:r>
                        <a:rPr lang="it-IT" dirty="0" smtClean="0"/>
                        <a:t>(J/Kg*K</a:t>
                      </a:r>
                      <a:endParaRPr lang="it-IT" dirty="0"/>
                    </a:p>
                  </a:txBody>
                  <a:tcPr/>
                </a:tc>
              </a:tr>
              <a:tr h="491034">
                <a:tc>
                  <a:txBody>
                    <a:bodyPr/>
                    <a:lstStyle/>
                    <a:p>
                      <a:endParaRPr lang="it-IT"/>
                    </a:p>
                  </a:txBody>
                  <a:tcPr/>
                </a:tc>
                <a:tc>
                  <a:txBody>
                    <a:bodyPr/>
                    <a:lstStyle/>
                    <a:p>
                      <a:r>
                        <a:rPr lang="it-IT" dirty="0" smtClean="0"/>
                        <a:t>200</a:t>
                      </a:r>
                      <a:endParaRPr lang="it-IT" dirty="0"/>
                    </a:p>
                  </a:txBody>
                  <a:tcPr/>
                </a:tc>
                <a:tc>
                  <a:txBody>
                    <a:bodyPr/>
                    <a:lstStyle/>
                    <a:p>
                      <a:r>
                        <a:rPr lang="it-IT" dirty="0" smtClean="0"/>
                        <a:t>100</a:t>
                      </a:r>
                      <a:endParaRPr lang="it-IT" dirty="0"/>
                    </a:p>
                  </a:txBody>
                  <a:tcPr/>
                </a:tc>
                <a:tc>
                  <a:txBody>
                    <a:bodyPr/>
                    <a:lstStyle/>
                    <a:p>
                      <a:endParaRPr lang="it-IT" dirty="0"/>
                    </a:p>
                  </a:txBody>
                  <a:tcPr/>
                </a:tc>
                <a:tc>
                  <a:txBody>
                    <a:bodyPr/>
                    <a:lstStyle/>
                    <a:p>
                      <a:r>
                        <a:rPr lang="it-IT" dirty="0" smtClean="0"/>
                        <a:t>30</a:t>
                      </a:r>
                      <a:endParaRPr lang="it-IT" dirty="0"/>
                    </a:p>
                  </a:txBody>
                  <a:tcPr/>
                </a:tc>
                <a:tc>
                  <a:txBody>
                    <a:bodyPr/>
                    <a:lstStyle/>
                    <a:p>
                      <a:endParaRPr lang="it-IT" dirty="0"/>
                    </a:p>
                  </a:txBody>
                  <a:tcPr/>
                </a:tc>
                <a:tc>
                  <a:txBody>
                    <a:bodyPr/>
                    <a:lstStyle/>
                    <a:p>
                      <a:r>
                        <a:rPr lang="it-IT" dirty="0" smtClean="0"/>
                        <a:t>4186</a:t>
                      </a:r>
                      <a:endParaRPr lang="it-IT" dirty="0"/>
                    </a:p>
                  </a:txBody>
                  <a:tcPr/>
                </a:tc>
                <a:tc>
                  <a:txBody>
                    <a:bodyPr/>
                    <a:lstStyle/>
                    <a:p>
                      <a:r>
                        <a:rPr lang="it-IT" dirty="0" smtClean="0"/>
                        <a:t>???</a:t>
                      </a:r>
                      <a:endParaRPr lang="it-IT" dirty="0"/>
                    </a:p>
                  </a:txBody>
                  <a:tcPr/>
                </a:tc>
              </a:tr>
            </a:tbl>
          </a:graphicData>
        </a:graphic>
      </p:graphicFrame>
    </p:spTree>
    <p:extLst>
      <p:ext uri="{BB962C8B-B14F-4D97-AF65-F5344CB8AC3E}">
        <p14:creationId xmlns:p14="http://schemas.microsoft.com/office/powerpoint/2010/main" val="4112814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332656"/>
            <a:ext cx="7920880" cy="4493538"/>
          </a:xfrm>
          <a:prstGeom prst="rect">
            <a:avLst/>
          </a:prstGeom>
          <a:noFill/>
        </p:spPr>
        <p:txBody>
          <a:bodyPr wrap="square" rtlCol="0">
            <a:spAutoFit/>
          </a:bodyPr>
          <a:lstStyle/>
          <a:p>
            <a:pPr lvl="0"/>
            <a:r>
              <a:rPr lang="it-IT" dirty="0" smtClean="0"/>
              <a:t>PROCEDIMENTO</a:t>
            </a:r>
          </a:p>
          <a:p>
            <a:pPr lvl="0"/>
            <a:r>
              <a:rPr lang="it-IT" sz="1600" dirty="0" smtClean="0"/>
              <a:t>Versare una quantità di acqua di massa nota “m2” nel calorimetro a temperatura ambiente precedentemente misurata</a:t>
            </a:r>
          </a:p>
          <a:p>
            <a:pPr lvl="0"/>
            <a:r>
              <a:rPr lang="it-IT" sz="1600" dirty="0" smtClean="0"/>
              <a:t>Misurare la temperatura della massa di acqua inserita nel calorimetro </a:t>
            </a:r>
          </a:p>
          <a:p>
            <a:pPr lvl="0"/>
            <a:r>
              <a:rPr lang="it-IT" sz="1600" dirty="0" smtClean="0"/>
              <a:t>Riportare in tabella il valore della massa . del metallo “m1” indicata con un pennarello</a:t>
            </a:r>
          </a:p>
          <a:p>
            <a:pPr lvl="0"/>
            <a:r>
              <a:rPr lang="it-IT" sz="1600" dirty="0" smtClean="0"/>
              <a:t>Immergere  la massa </a:t>
            </a:r>
            <a:r>
              <a:rPr lang="it-IT" sz="1600" dirty="0" smtClean="0"/>
              <a:t> </a:t>
            </a:r>
            <a:r>
              <a:rPr lang="it-IT" sz="1600" dirty="0" smtClean="0"/>
              <a:t>di metallo in un recipiente con acqua prossima alla ebollizione</a:t>
            </a:r>
          </a:p>
          <a:p>
            <a:pPr lvl="0"/>
            <a:r>
              <a:rPr lang="it-IT" sz="1600" dirty="0" smtClean="0"/>
              <a:t>Consideriamo la temperatura del metallo pari a quella dell’acqua in cui è immersa</a:t>
            </a:r>
          </a:p>
          <a:p>
            <a:pPr lvl="0"/>
            <a:r>
              <a:rPr lang="it-IT" sz="1600" dirty="0" smtClean="0"/>
              <a:t>Misurare la temperatura del metallo e riportare il dato in tabella ( “T1”)</a:t>
            </a:r>
          </a:p>
          <a:p>
            <a:pPr lvl="0"/>
            <a:r>
              <a:rPr lang="it-IT" sz="1600" dirty="0" smtClean="0"/>
              <a:t>Immergere il metallo nel calorimetro. e mescolare con cura fino a quando non si </a:t>
            </a:r>
          </a:p>
          <a:p>
            <a:r>
              <a:rPr lang="it-IT" sz="1600" dirty="0" smtClean="0"/>
              <a:t> stabilizza la temperatura di equilibrio</a:t>
            </a:r>
          </a:p>
          <a:p>
            <a:pPr lvl="0"/>
            <a:r>
              <a:rPr lang="it-IT" sz="1600" dirty="0" smtClean="0"/>
              <a:t>Misurare la temperatura di equilibrio.(“</a:t>
            </a:r>
            <a:r>
              <a:rPr lang="it-IT" sz="1600" dirty="0" err="1" smtClean="0"/>
              <a:t>T.e</a:t>
            </a:r>
            <a:r>
              <a:rPr lang="it-IT" sz="1600" dirty="0" smtClean="0"/>
              <a:t>”)</a:t>
            </a:r>
          </a:p>
          <a:p>
            <a:pPr lvl="0"/>
            <a:r>
              <a:rPr lang="it-IT" sz="2400" b="1" i="1" dirty="0" smtClean="0">
                <a:solidFill>
                  <a:schemeClr val="tx2">
                    <a:lumMod val="60000"/>
                    <a:lumOff val="40000"/>
                  </a:schemeClr>
                </a:solidFill>
              </a:rPr>
              <a:t>Il calore ceduto dal metallo  sarà  uguale al calore acquisito dalla massa d’acqua</a:t>
            </a:r>
          </a:p>
          <a:p>
            <a:pPr lvl="0" algn="ctr"/>
            <a:r>
              <a:rPr lang="it-IT" sz="2000" dirty="0" smtClean="0">
                <a:solidFill>
                  <a:srgbClr val="FF0000"/>
                </a:solidFill>
              </a:rPr>
              <a:t>Q1(calore ceduto dal metallo=Q2(calore acquisito) dall’acqua</a:t>
            </a:r>
          </a:p>
          <a:p>
            <a:pPr lvl="0" algn="ctr"/>
            <a:r>
              <a:rPr lang="it-IT" sz="2000" b="1" i="1" dirty="0" smtClean="0">
                <a:solidFill>
                  <a:srgbClr val="FF0000"/>
                </a:solidFill>
              </a:rPr>
              <a:t>M1*Csmet*(T1-Te)=(m2+meq)*CsH20*(Te-T2</a:t>
            </a:r>
          </a:p>
          <a:p>
            <a:pPr lvl="0" algn="ctr"/>
            <a:endParaRPr lang="it-IT" sz="2000" b="1" i="1" dirty="0" smtClean="0">
              <a:solidFill>
                <a:srgbClr val="FF0000"/>
              </a:solidFill>
            </a:endParaRPr>
          </a:p>
        </p:txBody>
      </p:sp>
      <p:grpSp>
        <p:nvGrpSpPr>
          <p:cNvPr id="9" name="Gruppo 8"/>
          <p:cNvGrpSpPr/>
          <p:nvPr/>
        </p:nvGrpSpPr>
        <p:grpSpPr>
          <a:xfrm>
            <a:off x="2195736" y="4653136"/>
            <a:ext cx="4248472" cy="729372"/>
            <a:chOff x="1691680" y="4581128"/>
            <a:chExt cx="4248472" cy="729372"/>
          </a:xfrm>
        </p:grpSpPr>
        <p:grpSp>
          <p:nvGrpSpPr>
            <p:cNvPr id="7" name="Gruppo 6"/>
            <p:cNvGrpSpPr/>
            <p:nvPr/>
          </p:nvGrpSpPr>
          <p:grpSpPr>
            <a:xfrm>
              <a:off x="2771800" y="4581128"/>
              <a:ext cx="3168352" cy="729372"/>
              <a:chOff x="1043608" y="4869160"/>
              <a:chExt cx="3168352" cy="729372"/>
            </a:xfrm>
          </p:grpSpPr>
          <p:sp>
            <p:nvSpPr>
              <p:cNvPr id="3" name="CasellaDiTesto 2"/>
              <p:cNvSpPr txBox="1"/>
              <p:nvPr/>
            </p:nvSpPr>
            <p:spPr>
              <a:xfrm>
                <a:off x="1043608" y="4869160"/>
                <a:ext cx="3096344" cy="369332"/>
              </a:xfrm>
              <a:prstGeom prst="rect">
                <a:avLst/>
              </a:prstGeom>
              <a:noFill/>
            </p:spPr>
            <p:txBody>
              <a:bodyPr wrap="square" rtlCol="0">
                <a:spAutoFit/>
              </a:bodyPr>
              <a:lstStyle/>
              <a:p>
                <a:r>
                  <a:rPr lang="it-IT" b="1" i="1" dirty="0" smtClean="0">
                    <a:solidFill>
                      <a:srgbClr val="FF0000"/>
                    </a:solidFill>
                  </a:rPr>
                  <a:t>(m2+meq)*CsH20*(Te-T2)</a:t>
                </a:r>
                <a:endParaRPr lang="it-IT" dirty="0"/>
              </a:p>
            </p:txBody>
          </p:sp>
          <p:cxnSp>
            <p:nvCxnSpPr>
              <p:cNvPr id="5" name="Connettore 1 4"/>
              <p:cNvCxnSpPr/>
              <p:nvPr/>
            </p:nvCxnSpPr>
            <p:spPr>
              <a:xfrm>
                <a:off x="1115616" y="5229200"/>
                <a:ext cx="244827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CasellaDiTesto 5"/>
              <p:cNvSpPr txBox="1"/>
              <p:nvPr/>
            </p:nvSpPr>
            <p:spPr>
              <a:xfrm>
                <a:off x="1331640" y="5229200"/>
                <a:ext cx="2880320" cy="369332"/>
              </a:xfrm>
              <a:prstGeom prst="rect">
                <a:avLst/>
              </a:prstGeom>
              <a:noFill/>
            </p:spPr>
            <p:txBody>
              <a:bodyPr wrap="square" rtlCol="0">
                <a:spAutoFit/>
              </a:bodyPr>
              <a:lstStyle/>
              <a:p>
                <a:r>
                  <a:rPr lang="it-IT" b="1" i="1" dirty="0" smtClean="0">
                    <a:solidFill>
                      <a:srgbClr val="FF0000"/>
                    </a:solidFill>
                  </a:rPr>
                  <a:t>           M1*(T1-Te)</a:t>
                </a:r>
                <a:endParaRPr lang="it-IT" dirty="0"/>
              </a:p>
            </p:txBody>
          </p:sp>
        </p:grpSp>
        <p:sp>
          <p:nvSpPr>
            <p:cNvPr id="8" name="CasellaDiTesto 7"/>
            <p:cNvSpPr txBox="1"/>
            <p:nvPr/>
          </p:nvSpPr>
          <p:spPr>
            <a:xfrm>
              <a:off x="1691680" y="4725144"/>
              <a:ext cx="1152128" cy="461665"/>
            </a:xfrm>
            <a:prstGeom prst="rect">
              <a:avLst/>
            </a:prstGeom>
            <a:noFill/>
          </p:spPr>
          <p:txBody>
            <a:bodyPr wrap="square" rtlCol="0">
              <a:spAutoFit/>
            </a:bodyPr>
            <a:lstStyle/>
            <a:p>
              <a:r>
                <a:rPr lang="it-IT" sz="2400" b="1" dirty="0" err="1" smtClean="0"/>
                <a:t>CsMet=</a:t>
              </a:r>
              <a:endParaRPr lang="it-IT" sz="2400" b="1" dirty="0"/>
            </a:p>
          </p:txBody>
        </p:sp>
      </p:grpSp>
      <p:sp>
        <p:nvSpPr>
          <p:cNvPr id="10" name="CasellaDiTesto 9"/>
          <p:cNvSpPr txBox="1"/>
          <p:nvPr/>
        </p:nvSpPr>
        <p:spPr>
          <a:xfrm>
            <a:off x="611560" y="5733256"/>
            <a:ext cx="4752528" cy="369332"/>
          </a:xfrm>
          <a:prstGeom prst="rect">
            <a:avLst/>
          </a:prstGeom>
          <a:noFill/>
        </p:spPr>
        <p:txBody>
          <a:bodyPr wrap="square" rtlCol="0">
            <a:spAutoFit/>
          </a:bodyPr>
          <a:lstStyle/>
          <a:p>
            <a:r>
              <a:rPr lang="it-IT" dirty="0" smtClean="0"/>
              <a:t>Il calore specifico dell’acqua vale 4186 J/</a:t>
            </a:r>
            <a:r>
              <a:rPr lang="it-IT" dirty="0" err="1" smtClean="0"/>
              <a:t>Kg*K</a:t>
            </a:r>
            <a:endParaRPr lang="it-IT" dirty="0"/>
          </a:p>
        </p:txBody>
      </p:sp>
    </p:spTree>
    <p:extLst>
      <p:ext uri="{BB962C8B-B14F-4D97-AF65-F5344CB8AC3E}">
        <p14:creationId xmlns:p14="http://schemas.microsoft.com/office/powerpoint/2010/main" val="536874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18556" y="116632"/>
            <a:ext cx="4618856" cy="406499"/>
          </a:xfrm>
        </p:spPr>
        <p:txBody>
          <a:bodyPr>
            <a:noAutofit/>
          </a:bodyPr>
          <a:lstStyle/>
          <a:p>
            <a:r>
              <a:rPr lang="it-IT" sz="2400" b="1" i="1" dirty="0" smtClean="0"/>
              <a:t>Dilatazione Lineare dei solidi</a:t>
            </a:r>
            <a:endParaRPr lang="it-IT" sz="2400" b="1" i="1" dirty="0"/>
          </a:p>
        </p:txBody>
      </p:sp>
      <p:sp>
        <p:nvSpPr>
          <p:cNvPr id="3" name="CasellaDiTesto 2"/>
          <p:cNvSpPr txBox="1"/>
          <p:nvPr/>
        </p:nvSpPr>
        <p:spPr>
          <a:xfrm>
            <a:off x="305780" y="692696"/>
            <a:ext cx="8244408" cy="1846659"/>
          </a:xfrm>
          <a:prstGeom prst="rect">
            <a:avLst/>
          </a:prstGeom>
          <a:noFill/>
        </p:spPr>
        <p:txBody>
          <a:bodyPr wrap="square" rtlCol="0">
            <a:spAutoFit/>
          </a:bodyPr>
          <a:lstStyle/>
          <a:p>
            <a:r>
              <a:rPr lang="it-IT" sz="1600" b="1" dirty="0">
                <a:solidFill>
                  <a:srgbClr val="FF0000"/>
                </a:solidFill>
              </a:rPr>
              <a:t>Dilatometro </a:t>
            </a:r>
            <a:r>
              <a:rPr lang="it-IT" sz="1600" b="1" dirty="0" smtClean="0">
                <a:solidFill>
                  <a:srgbClr val="FF0000"/>
                </a:solidFill>
              </a:rPr>
              <a:t>lineare che </a:t>
            </a:r>
            <a:r>
              <a:rPr lang="it-IT" sz="1600" b="1" dirty="0">
                <a:solidFill>
                  <a:srgbClr val="FF0000"/>
                </a:solidFill>
              </a:rPr>
              <a:t>comprende</a:t>
            </a:r>
            <a:r>
              <a:rPr lang="it-IT" sz="1400" b="1" dirty="0"/>
              <a:t>:</a:t>
            </a:r>
            <a:r>
              <a:rPr lang="it-IT" sz="1400" dirty="0"/>
              <a:t> </a:t>
            </a:r>
          </a:p>
          <a:p>
            <a:pPr marL="742950" lvl="1" indent="-285750">
              <a:buFont typeface="Arial" panose="020B0604020202020204" pitchFamily="34" charset="0"/>
              <a:buChar char="•"/>
            </a:pPr>
            <a:r>
              <a:rPr lang="it-IT" sz="1400" b="1" dirty="0"/>
              <a:t>3 Tubi metallici sorretti da un sostegno </a:t>
            </a:r>
            <a:r>
              <a:rPr lang="it-IT" sz="1400" dirty="0"/>
              <a:t>(dal materiale incognito che verrà scoperto determinando il </a:t>
            </a:r>
            <a:r>
              <a:rPr lang="it-IT" sz="1400" dirty="0" err="1"/>
              <a:t>λ</a:t>
            </a:r>
            <a:r>
              <a:rPr lang="it-IT" sz="1400" baseline="-25000" dirty="0" err="1"/>
              <a:t>s</a:t>
            </a:r>
            <a:r>
              <a:rPr lang="it-IT" sz="1400" dirty="0"/>
              <a:t> );</a:t>
            </a:r>
          </a:p>
          <a:p>
            <a:pPr marL="742950" lvl="1" indent="-285750">
              <a:buFont typeface="Arial" panose="020B0604020202020204" pitchFamily="34" charset="0"/>
              <a:buChar char="•"/>
            </a:pPr>
            <a:r>
              <a:rPr lang="it-IT" sz="1400" b="1" dirty="0"/>
              <a:t>Comparatore sensibilissimo</a:t>
            </a:r>
            <a:r>
              <a:rPr lang="it-IT" sz="1400" dirty="0"/>
              <a:t> [0,01 mm] (per rilevare le più piccole variazioni di lunghezza);</a:t>
            </a:r>
          </a:p>
          <a:p>
            <a:pPr marL="742950" lvl="1" indent="-285750">
              <a:buFont typeface="Arial" panose="020B0604020202020204" pitchFamily="34" charset="0"/>
              <a:buChar char="•"/>
            </a:pPr>
            <a:r>
              <a:rPr lang="it-IT" sz="1400" b="1" dirty="0" smtClean="0"/>
              <a:t>Termometro </a:t>
            </a:r>
            <a:r>
              <a:rPr lang="it-IT" sz="1400" b="1" dirty="0"/>
              <a:t>digitali</a:t>
            </a:r>
            <a:r>
              <a:rPr lang="it-IT" sz="1400" dirty="0"/>
              <a:t> [0,1 °C] </a:t>
            </a:r>
            <a:r>
              <a:rPr lang="it-IT" sz="1400" dirty="0" smtClean="0"/>
              <a:t>(</a:t>
            </a:r>
            <a:r>
              <a:rPr lang="it-IT" sz="1400" b="1" dirty="0" err="1" smtClean="0"/>
              <a:t>Bunsen</a:t>
            </a:r>
            <a:r>
              <a:rPr lang="it-IT" sz="1400" b="1" dirty="0" smtClean="0"/>
              <a:t> </a:t>
            </a:r>
            <a:r>
              <a:rPr lang="it-IT" sz="1400" b="1" dirty="0"/>
              <a:t>con treppiede e reticella spargi fiamma</a:t>
            </a:r>
            <a:r>
              <a:rPr lang="it-IT" sz="1400" dirty="0"/>
              <a:t> (per riscaldare e far evaporare l’acqua contenuta nell’ampolla);</a:t>
            </a:r>
          </a:p>
          <a:p>
            <a:pPr marL="742950" lvl="1" indent="-285750">
              <a:buFont typeface="Arial" panose="020B0604020202020204" pitchFamily="34" charset="0"/>
              <a:buChar char="•"/>
            </a:pPr>
            <a:r>
              <a:rPr lang="it-IT" sz="1400" b="1" dirty="0"/>
              <a:t>Ampolla contenente acqua collegata ad un tubicino di plastica </a:t>
            </a:r>
            <a:r>
              <a:rPr lang="it-IT" sz="1400" dirty="0"/>
              <a:t>(per far riscaldare il tubo metallico, opportunamente collegato, utilizzando il vapore acqueo</a:t>
            </a:r>
            <a:r>
              <a:rPr lang="it-IT" sz="1400" dirty="0" smtClean="0"/>
              <a:t>);</a:t>
            </a:r>
            <a:endParaRPr lang="it-IT" sz="1400" dirty="0"/>
          </a:p>
        </p:txBody>
      </p:sp>
      <p:sp>
        <p:nvSpPr>
          <p:cNvPr id="4" name="CasellaDiTesto 3"/>
          <p:cNvSpPr txBox="1"/>
          <p:nvPr/>
        </p:nvSpPr>
        <p:spPr>
          <a:xfrm>
            <a:off x="179512" y="2547605"/>
            <a:ext cx="8784976" cy="1200329"/>
          </a:xfrm>
          <a:prstGeom prst="rect">
            <a:avLst/>
          </a:prstGeom>
          <a:noFill/>
        </p:spPr>
        <p:txBody>
          <a:bodyPr wrap="square" rtlCol="0">
            <a:spAutoFit/>
          </a:bodyPr>
          <a:lstStyle/>
          <a:p>
            <a:r>
              <a:rPr lang="it-IT" dirty="0"/>
              <a:t>IL COEFFICIENTE DI DILATAZIONE LINEARE rappresenta la variazione relativa della lunghezza riferita alla variazione unitaria di temperatura. Numericamente essa è uguale alla variazione di lunghezza di una sbarra lunga 1 m la cui temperatura varia di 1 °C, quindi l’unità di misura è il °C</a:t>
            </a:r>
            <a:r>
              <a:rPr lang="it-IT" baseline="30000" dirty="0"/>
              <a:t>-1</a:t>
            </a:r>
            <a:r>
              <a:rPr lang="it-IT" dirty="0"/>
              <a:t>. </a:t>
            </a:r>
          </a:p>
        </p:txBody>
      </p:sp>
      <p:sp>
        <p:nvSpPr>
          <p:cNvPr id="5" name="CasellaDiTesto 4"/>
          <p:cNvSpPr txBox="1"/>
          <p:nvPr/>
        </p:nvSpPr>
        <p:spPr>
          <a:xfrm>
            <a:off x="89756" y="3756184"/>
            <a:ext cx="8964488" cy="3231654"/>
          </a:xfrm>
          <a:prstGeom prst="rect">
            <a:avLst/>
          </a:prstGeom>
          <a:noFill/>
        </p:spPr>
        <p:txBody>
          <a:bodyPr wrap="square" rtlCol="0">
            <a:spAutoFit/>
          </a:bodyPr>
          <a:lstStyle/>
          <a:p>
            <a:r>
              <a:rPr lang="it-IT" b="1" dirty="0"/>
              <a:t>DESCRIZIONE DELLA PROVA:</a:t>
            </a:r>
          </a:p>
          <a:p>
            <a:r>
              <a:rPr lang="it-IT" sz="1400" dirty="0"/>
              <a:t>Lo scopo della prova è di determinare il coefficiente di dilatazione lineare di tre tubi metallici in modo da scoprirne il materiale.</a:t>
            </a:r>
            <a:br>
              <a:rPr lang="it-IT" sz="1400" dirty="0"/>
            </a:br>
            <a:r>
              <a:rPr lang="it-IT" sz="1400" dirty="0"/>
              <a:t>Prima eseguire ogni prova, si montano tutti gli strumenti: si mette un’ampolla </a:t>
            </a:r>
            <a:r>
              <a:rPr lang="it-IT" sz="1400" dirty="0" smtClean="0"/>
              <a:t>con acqua in ebollizione</a:t>
            </a:r>
            <a:r>
              <a:rPr lang="it-IT" sz="1400" dirty="0"/>
              <a:t>;</a:t>
            </a:r>
            <a:r>
              <a:rPr lang="it-IT" sz="1400" dirty="0" smtClean="0"/>
              <a:t> </a:t>
            </a:r>
            <a:r>
              <a:rPr lang="it-IT" sz="1400" dirty="0"/>
              <a:t>si pone il tubo metallico su di un supporto, lo si unisce con il tubicino di plastica che è stato precedentemente collegato con </a:t>
            </a:r>
            <a:r>
              <a:rPr lang="it-IT" sz="1400" dirty="0" smtClean="0"/>
              <a:t>l’ampolla; si misura la T</a:t>
            </a:r>
            <a:r>
              <a:rPr lang="it-IT" sz="1400" baseline="-25000" dirty="0" smtClean="0"/>
              <a:t>i</a:t>
            </a:r>
            <a:r>
              <a:rPr lang="it-IT" sz="1400" dirty="0"/>
              <a:t> </a:t>
            </a:r>
            <a:r>
              <a:rPr lang="it-IT" sz="1400" dirty="0" smtClean="0"/>
              <a:t>e </a:t>
            </a:r>
            <a:r>
              <a:rPr lang="it-IT" sz="1400" dirty="0" err="1" smtClean="0"/>
              <a:t>T</a:t>
            </a:r>
            <a:r>
              <a:rPr lang="it-IT" sz="1400" baseline="-25000" dirty="0" err="1" smtClean="0"/>
              <a:t>f</a:t>
            </a:r>
            <a:r>
              <a:rPr lang="it-IT" sz="1400" dirty="0" smtClean="0"/>
              <a:t> . </a:t>
            </a:r>
            <a:r>
              <a:rPr lang="it-IT" sz="1400" dirty="0"/>
              <a:t>Infine si calibra il comparatore, in modo che tocchi il tubo e che sia regolato a 0.</a:t>
            </a:r>
          </a:p>
          <a:p>
            <a:r>
              <a:rPr lang="it-IT" sz="1400" dirty="0" smtClean="0"/>
              <a:t>Si </a:t>
            </a:r>
            <a:r>
              <a:rPr lang="it-IT" sz="1400" dirty="0"/>
              <a:t>fa bollire l’acqua nell’ampolla, in modo tale che il vapore che fuoriesce, circoli nel tubicino di plastica fino ad arrivare in quello metallico riscaldandolo. In questa fase si può notare come l’indicatore del comparatore inizia a girare fino a fermarsi ad un valore che corrisponderà alla variazione di lunghezza (∆L</a:t>
            </a:r>
            <a:r>
              <a:rPr lang="it-IT" sz="1400" dirty="0" smtClean="0"/>
              <a:t>).</a:t>
            </a:r>
            <a:r>
              <a:rPr lang="it-IT" sz="1400" dirty="0"/>
              <a:t/>
            </a:r>
            <a:br>
              <a:rPr lang="it-IT" sz="1400" dirty="0"/>
            </a:br>
            <a:r>
              <a:rPr lang="it-IT" sz="1400" dirty="0"/>
              <a:t>Quando l’indicatore si ferma vuol dire che la temperatura non varia più. Ora si può annotare anche la temperatura finale </a:t>
            </a:r>
            <a:r>
              <a:rPr lang="it-IT" sz="1400" dirty="0" smtClean="0"/>
              <a:t>. </a:t>
            </a:r>
            <a:r>
              <a:rPr lang="it-IT" sz="1400" dirty="0"/>
              <a:t>Avendo </a:t>
            </a:r>
            <a:r>
              <a:rPr lang="it-IT" sz="1400" dirty="0" smtClean="0"/>
              <a:t>il </a:t>
            </a:r>
            <a:r>
              <a:rPr lang="it-IT" sz="1400" dirty="0" err="1" smtClean="0"/>
              <a:t>deltaT</a:t>
            </a:r>
            <a:r>
              <a:rPr lang="it-IT" sz="1400" dirty="0" smtClean="0"/>
              <a:t> </a:t>
            </a:r>
            <a:r>
              <a:rPr lang="it-IT" sz="1400" dirty="0"/>
              <a:t>la L</a:t>
            </a:r>
            <a:r>
              <a:rPr lang="it-IT" sz="1400" baseline="-25000" dirty="0"/>
              <a:t>0</a:t>
            </a:r>
            <a:r>
              <a:rPr lang="it-IT" sz="1400" dirty="0"/>
              <a:t> e la ∆L si può calcolare il coefficiente di dilatazione lineare per mezzo della formula del λ. Conoscendo esso, si può capire di che materiale è fatto il tubo, confrontando i valori sperimentali con quelli teorici.</a:t>
            </a:r>
            <a:br>
              <a:rPr lang="it-IT" sz="1400" dirty="0"/>
            </a:br>
            <a:r>
              <a:rPr lang="it-IT" sz="1400" dirty="0"/>
              <a:t>Lo svolgimento della prova è sempre lo stesso per tutti e tre i tubi.</a:t>
            </a:r>
            <a:r>
              <a:rPr lang="it-IT" dirty="0"/>
              <a:t/>
            </a:r>
            <a:br>
              <a:rPr lang="it-IT" dirty="0"/>
            </a:br>
            <a:endParaRPr lang="it-IT" dirty="0"/>
          </a:p>
        </p:txBody>
      </p:sp>
    </p:spTree>
    <p:extLst>
      <p:ext uri="{BB962C8B-B14F-4D97-AF65-F5344CB8AC3E}">
        <p14:creationId xmlns:p14="http://schemas.microsoft.com/office/powerpoint/2010/main" val="3806987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rotWithShape="1">
          <a:blip r:embed="rId2">
            <a:extLst>
              <a:ext uri="{28A0092B-C50C-407E-A947-70E740481C1C}">
                <a14:useLocalDpi xmlns:a14="http://schemas.microsoft.com/office/drawing/2010/main" val="0"/>
              </a:ext>
            </a:extLst>
          </a:blip>
          <a:srcRect b="52594"/>
          <a:stretch/>
        </p:blipFill>
        <p:spPr>
          <a:xfrm>
            <a:off x="2918172" y="2685200"/>
            <a:ext cx="2808311" cy="1224136"/>
          </a:xfrm>
          <a:prstGeom prst="rect">
            <a:avLst/>
          </a:prstGeom>
        </p:spPr>
      </p:pic>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6136" y="442209"/>
            <a:ext cx="3179251" cy="1944216"/>
          </a:xfrm>
          <a:prstGeom prst="rect">
            <a:avLst/>
          </a:prstGeom>
        </p:spPr>
      </p:pic>
      <p:sp>
        <p:nvSpPr>
          <p:cNvPr id="5" name="AutoShape 2" descr="Risultati immagini per dilatazione termica lineare"/>
          <p:cNvSpPr>
            <a:spLocks noChangeAspect="1" noChangeArrowheads="1"/>
          </p:cNvSpPr>
          <p:nvPr/>
        </p:nvSpPr>
        <p:spPr bwMode="auto">
          <a:xfrm>
            <a:off x="155575" y="-1028700"/>
            <a:ext cx="542925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8" name="Immagin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91680" y="4509120"/>
            <a:ext cx="5261297" cy="1683615"/>
          </a:xfrm>
          <a:prstGeom prst="rect">
            <a:avLst/>
          </a:prstGeom>
        </p:spPr>
      </p:pic>
      <p:graphicFrame>
        <p:nvGraphicFramePr>
          <p:cNvPr id="12" name="Tabella 11"/>
          <p:cNvGraphicFramePr>
            <a:graphicFrameLocks noGrp="1"/>
          </p:cNvGraphicFramePr>
          <p:nvPr>
            <p:extLst>
              <p:ext uri="{D42A27DB-BD31-4B8C-83A1-F6EECF244321}">
                <p14:modId xmlns:p14="http://schemas.microsoft.com/office/powerpoint/2010/main" val="1549301092"/>
              </p:ext>
            </p:extLst>
          </p:nvPr>
        </p:nvGraphicFramePr>
        <p:xfrm>
          <a:off x="255415" y="522466"/>
          <a:ext cx="5333999" cy="1609725"/>
        </p:xfrm>
        <a:graphic>
          <a:graphicData uri="http://schemas.openxmlformats.org/drawingml/2006/table">
            <a:tbl>
              <a:tblPr>
                <a:tableStyleId>{5C22544A-7EE6-4342-B048-85BDC9FD1C3A}</a:tableStyleId>
              </a:tblPr>
              <a:tblGrid>
                <a:gridCol w="1091550"/>
                <a:gridCol w="786932"/>
                <a:gridCol w="828182"/>
                <a:gridCol w="609237"/>
                <a:gridCol w="609237"/>
                <a:gridCol w="1408861"/>
              </a:tblGrid>
              <a:tr h="647700">
                <a:tc>
                  <a:txBody>
                    <a:bodyPr/>
                    <a:lstStyle/>
                    <a:p>
                      <a:pPr algn="ctr" fontAlgn="b"/>
                      <a:r>
                        <a:rPr lang="it-IT" sz="1600" u="none" strike="noStrike">
                          <a:effectLst/>
                        </a:rPr>
                        <a:t>TIPO MATERIALE</a:t>
                      </a:r>
                      <a:endParaRPr lang="it-IT" sz="1600" b="1" i="1" u="none" strike="noStrike">
                        <a:solidFill>
                          <a:srgbClr val="FF0000"/>
                        </a:solidFill>
                        <a:effectLst/>
                        <a:latin typeface="Calibri" panose="020F0502020204030204" pitchFamily="34" charset="0"/>
                      </a:endParaRPr>
                    </a:p>
                  </a:txBody>
                  <a:tcPr marL="9525" marR="9525" marT="9525" marB="0" anchor="b"/>
                </a:tc>
                <a:tc>
                  <a:txBody>
                    <a:bodyPr/>
                    <a:lstStyle/>
                    <a:p>
                      <a:pPr algn="ctr" fontAlgn="b"/>
                      <a:r>
                        <a:rPr lang="it-IT" sz="1800" u="none" strike="noStrike">
                          <a:effectLst/>
                        </a:rPr>
                        <a:t>L</a:t>
                      </a:r>
                      <a:r>
                        <a:rPr lang="it-IT" sz="1800" u="none" strike="noStrike" baseline="-25000">
                          <a:effectLst/>
                        </a:rPr>
                        <a:t>0</a:t>
                      </a:r>
                      <a:r>
                        <a:rPr lang="it-IT" sz="1800" u="none" strike="noStrike">
                          <a:effectLst/>
                        </a:rPr>
                        <a:t>(mm)</a:t>
                      </a:r>
                      <a:endParaRPr lang="it-IT" sz="1800" b="1" i="1" u="none" strike="noStrike">
                        <a:solidFill>
                          <a:srgbClr val="FF0000"/>
                        </a:solidFill>
                        <a:effectLst/>
                        <a:latin typeface="Calibri" panose="020F0502020204030204" pitchFamily="34" charset="0"/>
                      </a:endParaRPr>
                    </a:p>
                  </a:txBody>
                  <a:tcPr marL="9525" marR="9525" marT="9525" marB="0" anchor="b"/>
                </a:tc>
                <a:tc>
                  <a:txBody>
                    <a:bodyPr/>
                    <a:lstStyle/>
                    <a:p>
                      <a:pPr algn="ctr" fontAlgn="b"/>
                      <a:r>
                        <a:rPr lang="it-IT" sz="1800" u="none" strike="noStrike">
                          <a:effectLst/>
                        </a:rPr>
                        <a:t>∆</a:t>
                      </a:r>
                      <a:r>
                        <a:rPr lang="it-IT" sz="1800" u="none" strike="noStrike" baseline="-25000">
                          <a:effectLst/>
                        </a:rPr>
                        <a:t>L</a:t>
                      </a:r>
                      <a:r>
                        <a:rPr lang="it-IT" sz="1800" u="none" strike="noStrike">
                          <a:effectLst/>
                        </a:rPr>
                        <a:t>(mm)</a:t>
                      </a:r>
                      <a:endParaRPr lang="it-IT" sz="1800" b="1" i="1" u="none" strike="noStrike">
                        <a:solidFill>
                          <a:srgbClr val="FF0000"/>
                        </a:solidFill>
                        <a:effectLst/>
                        <a:latin typeface="Calibri" panose="020F0502020204030204" pitchFamily="34" charset="0"/>
                      </a:endParaRPr>
                    </a:p>
                  </a:txBody>
                  <a:tcPr marL="9525" marR="9525" marT="9525" marB="0" anchor="b"/>
                </a:tc>
                <a:tc>
                  <a:txBody>
                    <a:bodyPr/>
                    <a:lstStyle/>
                    <a:p>
                      <a:pPr algn="ctr" fontAlgn="b"/>
                      <a:r>
                        <a:rPr lang="it-IT" sz="1800" u="none" strike="noStrike">
                          <a:effectLst/>
                        </a:rPr>
                        <a:t>T</a:t>
                      </a:r>
                      <a:r>
                        <a:rPr lang="it-IT" sz="1800" u="none" strike="noStrike" baseline="-25000">
                          <a:effectLst/>
                        </a:rPr>
                        <a:t>i</a:t>
                      </a:r>
                      <a:r>
                        <a:rPr lang="it-IT" sz="1800" u="none" strike="noStrike">
                          <a:effectLst/>
                        </a:rPr>
                        <a:t> (°C)</a:t>
                      </a:r>
                      <a:endParaRPr lang="it-IT" sz="1800" b="1" i="1" u="none" strike="noStrike">
                        <a:solidFill>
                          <a:srgbClr val="FF0000"/>
                        </a:solidFill>
                        <a:effectLst/>
                        <a:latin typeface="Calibri" panose="020F0502020204030204" pitchFamily="34" charset="0"/>
                      </a:endParaRPr>
                    </a:p>
                  </a:txBody>
                  <a:tcPr marL="9525" marR="9525" marT="9525" marB="0" anchor="b"/>
                </a:tc>
                <a:tc>
                  <a:txBody>
                    <a:bodyPr/>
                    <a:lstStyle/>
                    <a:p>
                      <a:pPr algn="ctr" fontAlgn="b"/>
                      <a:r>
                        <a:rPr lang="it-IT" sz="1800" u="none" strike="noStrike">
                          <a:effectLst/>
                        </a:rPr>
                        <a:t>T</a:t>
                      </a:r>
                      <a:r>
                        <a:rPr lang="it-IT" sz="1800" u="none" strike="noStrike" baseline="-25000">
                          <a:effectLst/>
                        </a:rPr>
                        <a:t>f</a:t>
                      </a:r>
                      <a:r>
                        <a:rPr lang="it-IT" sz="1800" u="none" strike="noStrike">
                          <a:effectLst/>
                        </a:rPr>
                        <a:t>(°C)</a:t>
                      </a:r>
                      <a:endParaRPr lang="it-IT" sz="1800" b="1" i="1" u="none" strike="noStrike">
                        <a:solidFill>
                          <a:srgbClr val="FF0000"/>
                        </a:solidFill>
                        <a:effectLst/>
                        <a:latin typeface="Calibri" panose="020F0502020204030204" pitchFamily="34" charset="0"/>
                      </a:endParaRPr>
                    </a:p>
                  </a:txBody>
                  <a:tcPr marL="9525" marR="9525" marT="9525" marB="0" anchor="b"/>
                </a:tc>
                <a:tc>
                  <a:txBody>
                    <a:bodyPr/>
                    <a:lstStyle/>
                    <a:p>
                      <a:pPr algn="ctr" fontAlgn="b"/>
                      <a:r>
                        <a:rPr lang="it-IT" sz="1800" u="none" strike="noStrike">
                          <a:effectLst/>
                        </a:rPr>
                        <a:t>Lambda(°C</a:t>
                      </a:r>
                      <a:r>
                        <a:rPr lang="it-IT" sz="1800" u="none" strike="noStrike" baseline="30000">
                          <a:effectLst/>
                        </a:rPr>
                        <a:t>-1</a:t>
                      </a:r>
                      <a:r>
                        <a:rPr lang="it-IT" sz="1800" u="none" strike="noStrike">
                          <a:effectLst/>
                        </a:rPr>
                        <a:t>)</a:t>
                      </a:r>
                      <a:endParaRPr lang="it-IT" sz="1800" b="1" i="1" u="none" strike="noStrike">
                        <a:solidFill>
                          <a:srgbClr val="FF0000"/>
                        </a:solidFill>
                        <a:effectLst/>
                        <a:latin typeface="Calibri" panose="020F0502020204030204" pitchFamily="34" charset="0"/>
                      </a:endParaRPr>
                    </a:p>
                  </a:txBody>
                  <a:tcPr marL="9525" marR="9525" marT="9525" marB="0" anchor="b"/>
                </a:tc>
              </a:tr>
              <a:tr h="190500">
                <a:tc>
                  <a:txBody>
                    <a:bodyPr/>
                    <a:lstStyle/>
                    <a:p>
                      <a:pPr algn="ctr" fontAlgn="b"/>
                      <a:r>
                        <a:rPr lang="it-IT" sz="1100" u="none" strike="noStrike">
                          <a:effectLst/>
                        </a:rPr>
                        <a:t>ALLUMINIO</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500</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0,85</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28</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100</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0,000024</a:t>
                      </a:r>
                      <a:endParaRPr lang="it-IT"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it-IT" sz="1100" u="none" strike="noStrike">
                          <a:effectLst/>
                        </a:rPr>
                        <a:t>BRONZO</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500</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0,73</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28</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100</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0,000020</a:t>
                      </a:r>
                      <a:endParaRPr lang="it-IT"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it-IT" sz="1100" u="none" strike="noStrike">
                          <a:effectLst/>
                        </a:rPr>
                        <a:t>RAME</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500</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0,58</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28</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100</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0,000016</a:t>
                      </a:r>
                      <a:endParaRPr lang="it-IT" sz="1100" b="1"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it-IT" sz="1100" u="none" strike="noStrike">
                          <a:effectLst/>
                        </a:rPr>
                        <a:t>ACCIAIO</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500</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0,36</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28</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100</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0,000010</a:t>
                      </a:r>
                      <a:endParaRPr lang="it-IT" sz="1100" b="1" i="0" u="none" strike="noStrike">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it-IT" sz="1100" u="none" strike="noStrike">
                          <a:effectLst/>
                        </a:rPr>
                        <a:t>FERRO</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500</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0,43</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28</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a:effectLst/>
                        </a:rPr>
                        <a:t>100</a:t>
                      </a:r>
                      <a:endParaRPr lang="it-IT"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t-IT" sz="1100" u="none" strike="noStrike" dirty="0">
                          <a:effectLst/>
                        </a:rPr>
                        <a:t>0,000012</a:t>
                      </a:r>
                      <a:endParaRPr lang="it-IT" sz="11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71522938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602</Words>
  <Application>Microsoft Office PowerPoint</Application>
  <PresentationFormat>Presentazione su schermo (4:3)</PresentationFormat>
  <Paragraphs>102</Paragraphs>
  <Slides>6</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6</vt:i4>
      </vt:variant>
    </vt:vector>
  </HeadingPairs>
  <TitlesOfParts>
    <vt:vector size="9" baseType="lpstr">
      <vt:lpstr>Arial</vt:lpstr>
      <vt:lpstr>Calibri</vt:lpstr>
      <vt:lpstr>Tema di Office</vt:lpstr>
      <vt:lpstr>EQUILIBRIO TERMICO</vt:lpstr>
      <vt:lpstr>Presentazione standard di PowerPoint</vt:lpstr>
      <vt:lpstr>CALORE SPECIFICO</vt:lpstr>
      <vt:lpstr>Presentazione standard di PowerPoint</vt:lpstr>
      <vt:lpstr>Dilatazione Lineare dei solidi</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EQUILIBRIO TERMICO</dc:title>
  <dc:creator>FISICA</dc:creator>
  <cp:lastModifiedBy>antonio dellanna</cp:lastModifiedBy>
  <cp:revision>25</cp:revision>
  <dcterms:created xsi:type="dcterms:W3CDTF">2015-12-17T11:00:14Z</dcterms:created>
  <dcterms:modified xsi:type="dcterms:W3CDTF">2018-01-07T15:16:03Z</dcterms:modified>
</cp:coreProperties>
</file>